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50"/>
  </p:notesMasterIdLst>
  <p:handoutMasterIdLst>
    <p:handoutMasterId r:id="rId51"/>
  </p:handoutMasterIdLst>
  <p:sldIdLst>
    <p:sldId id="296" r:id="rId2"/>
    <p:sldId id="334" r:id="rId3"/>
    <p:sldId id="297" r:id="rId4"/>
    <p:sldId id="298" r:id="rId5"/>
    <p:sldId id="332" r:id="rId6"/>
    <p:sldId id="333" r:id="rId7"/>
    <p:sldId id="338" r:id="rId8"/>
    <p:sldId id="339" r:id="rId9"/>
    <p:sldId id="307" r:id="rId10"/>
    <p:sldId id="299" r:id="rId11"/>
    <p:sldId id="321" r:id="rId12"/>
    <p:sldId id="322" r:id="rId13"/>
    <p:sldId id="302" r:id="rId14"/>
    <p:sldId id="266" r:id="rId15"/>
    <p:sldId id="267" r:id="rId16"/>
    <p:sldId id="268" r:id="rId17"/>
    <p:sldId id="270" r:id="rId18"/>
    <p:sldId id="315" r:id="rId19"/>
    <p:sldId id="324" r:id="rId20"/>
    <p:sldId id="325" r:id="rId21"/>
    <p:sldId id="331" r:id="rId22"/>
    <p:sldId id="313" r:id="rId23"/>
    <p:sldId id="341" r:id="rId24"/>
    <p:sldId id="326" r:id="rId25"/>
    <p:sldId id="314" r:id="rId26"/>
    <p:sldId id="327" r:id="rId27"/>
    <p:sldId id="342" r:id="rId28"/>
    <p:sldId id="278" r:id="rId29"/>
    <p:sldId id="293" r:id="rId30"/>
    <p:sldId id="280" r:id="rId31"/>
    <p:sldId id="281" r:id="rId32"/>
    <p:sldId id="282" r:id="rId33"/>
    <p:sldId id="283" r:id="rId34"/>
    <p:sldId id="285" r:id="rId35"/>
    <p:sldId id="330" r:id="rId36"/>
    <p:sldId id="343" r:id="rId37"/>
    <p:sldId id="286" r:id="rId38"/>
    <p:sldId id="294" r:id="rId39"/>
    <p:sldId id="287" r:id="rId40"/>
    <p:sldId id="288" r:id="rId41"/>
    <p:sldId id="295" r:id="rId42"/>
    <p:sldId id="316" r:id="rId43"/>
    <p:sldId id="317" r:id="rId44"/>
    <p:sldId id="319" r:id="rId45"/>
    <p:sldId id="289" r:id="rId46"/>
    <p:sldId id="290" r:id="rId47"/>
    <p:sldId id="291" r:id="rId48"/>
    <p:sldId id="336"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131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1CDCA-C6BC-41FB-BF1C-114C85FFAF7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355F7206-991A-4E46-9AC8-15E26E4C09AD}">
      <dgm:prSet custT="1"/>
      <dgm:spPr/>
      <dgm:t>
        <a:bodyPr/>
        <a:lstStyle/>
        <a:p>
          <a:pPr rtl="0"/>
          <a:r>
            <a:rPr lang="en-US" sz="2000" dirty="0" smtClean="0"/>
            <a:t>Mediators in today’s world need </a:t>
          </a:r>
          <a:r>
            <a:rPr lang="en-US" sz="2000" b="1" dirty="0" smtClean="0"/>
            <a:t>communication competence </a:t>
          </a:r>
          <a:r>
            <a:rPr lang="en-US" sz="2000" dirty="0" smtClean="0"/>
            <a:t>in the knowledge that their clients supply the interpretive framework that is necessary for determining appropriate interventions. This means that mediators must:</a:t>
          </a:r>
          <a:endParaRPr lang="en-AU" sz="1900" dirty="0"/>
        </a:p>
      </dgm:t>
    </dgm:pt>
    <dgm:pt modelId="{2BE9B58D-8F04-417A-8886-AA3545427BF1}" type="parTrans" cxnId="{20DA7CEA-80FF-4C5F-97F3-CCD040E034E5}">
      <dgm:prSet/>
      <dgm:spPr/>
      <dgm:t>
        <a:bodyPr/>
        <a:lstStyle/>
        <a:p>
          <a:endParaRPr lang="en-AU"/>
        </a:p>
      </dgm:t>
    </dgm:pt>
    <dgm:pt modelId="{828659FA-E5BD-434B-9962-4B249FF033E0}" type="sibTrans" cxnId="{20DA7CEA-80FF-4C5F-97F3-CCD040E034E5}">
      <dgm:prSet/>
      <dgm:spPr/>
      <dgm:t>
        <a:bodyPr/>
        <a:lstStyle/>
        <a:p>
          <a:endParaRPr lang="en-AU"/>
        </a:p>
      </dgm:t>
    </dgm:pt>
    <dgm:pt modelId="{38110494-3EA9-4899-A922-2BFA6BE286FF}">
      <dgm:prSet custT="1"/>
      <dgm:spPr/>
      <dgm:t>
        <a:bodyPr/>
        <a:lstStyle/>
        <a:p>
          <a:pPr rtl="0"/>
          <a:r>
            <a:rPr lang="en-US" sz="2000" dirty="0" smtClean="0"/>
            <a:t>be client-</a:t>
          </a:r>
          <a:r>
            <a:rPr lang="en-US" sz="2000" dirty="0" err="1" smtClean="0"/>
            <a:t>centred</a:t>
          </a:r>
          <a:r>
            <a:rPr lang="en-US" sz="2000" dirty="0" smtClean="0"/>
            <a:t>, self-reflexive and culturally fluent </a:t>
          </a:r>
          <a:endParaRPr lang="en-AU" sz="2000" dirty="0"/>
        </a:p>
      </dgm:t>
    </dgm:pt>
    <dgm:pt modelId="{C2EB906E-3C45-471F-BF90-B01A7B23FE38}" type="parTrans" cxnId="{FE3411C8-7952-4177-BCD4-4F814D5E8994}">
      <dgm:prSet/>
      <dgm:spPr/>
      <dgm:t>
        <a:bodyPr/>
        <a:lstStyle/>
        <a:p>
          <a:endParaRPr lang="en-AU"/>
        </a:p>
      </dgm:t>
    </dgm:pt>
    <dgm:pt modelId="{33039AE7-26C6-4BB1-BAA0-61ADBAA59DCF}" type="sibTrans" cxnId="{FE3411C8-7952-4177-BCD4-4F814D5E8994}">
      <dgm:prSet/>
      <dgm:spPr/>
      <dgm:t>
        <a:bodyPr/>
        <a:lstStyle/>
        <a:p>
          <a:endParaRPr lang="en-AU"/>
        </a:p>
      </dgm:t>
    </dgm:pt>
    <dgm:pt modelId="{7D702E55-10F6-4C61-9BF2-65C81AB67858}">
      <dgm:prSet custT="1"/>
      <dgm:spPr/>
      <dgm:t>
        <a:bodyPr/>
        <a:lstStyle/>
        <a:p>
          <a:pPr rtl="0"/>
          <a:r>
            <a:rPr lang="en-US" sz="2000" dirty="0" smtClean="0"/>
            <a:t>use enabling and empowering ways of working </a:t>
          </a:r>
          <a:endParaRPr lang="en-AU" sz="2000" dirty="0"/>
        </a:p>
      </dgm:t>
    </dgm:pt>
    <dgm:pt modelId="{C3AEEEED-047F-47FA-AA50-34F2C17C62A5}" type="parTrans" cxnId="{BF3704C2-C00C-49D0-A1CF-A792CEA8F8C5}">
      <dgm:prSet/>
      <dgm:spPr/>
      <dgm:t>
        <a:bodyPr/>
        <a:lstStyle/>
        <a:p>
          <a:endParaRPr lang="en-AU"/>
        </a:p>
      </dgm:t>
    </dgm:pt>
    <dgm:pt modelId="{2E04F5C4-25B9-425A-9358-C847666DB7EF}" type="sibTrans" cxnId="{BF3704C2-C00C-49D0-A1CF-A792CEA8F8C5}">
      <dgm:prSet/>
      <dgm:spPr/>
      <dgm:t>
        <a:bodyPr/>
        <a:lstStyle/>
        <a:p>
          <a:endParaRPr lang="en-AU"/>
        </a:p>
      </dgm:t>
    </dgm:pt>
    <dgm:pt modelId="{D913749C-63B2-42BC-9A4D-3BBFD8E48B70}">
      <dgm:prSet custT="1"/>
      <dgm:spPr/>
      <dgm:t>
        <a:bodyPr/>
        <a:lstStyle/>
        <a:p>
          <a:pPr rtl="0"/>
          <a:r>
            <a:rPr lang="en-US" sz="2000" dirty="0" smtClean="0"/>
            <a:t>ensure the inclusion of previously excluded or ‘</a:t>
          </a:r>
          <a:r>
            <a:rPr lang="en-US" sz="2000" dirty="0" err="1" smtClean="0"/>
            <a:t>othered</a:t>
          </a:r>
          <a:r>
            <a:rPr lang="en-US" sz="2000" dirty="0" smtClean="0"/>
            <a:t>’ voices</a:t>
          </a:r>
          <a:endParaRPr lang="en-AU" sz="2000" dirty="0"/>
        </a:p>
      </dgm:t>
    </dgm:pt>
    <dgm:pt modelId="{454BEB42-1FD7-452F-82E7-BB7A95749557}" type="parTrans" cxnId="{C0334FBE-E29E-4071-9CAB-A583B5688085}">
      <dgm:prSet/>
      <dgm:spPr/>
      <dgm:t>
        <a:bodyPr/>
        <a:lstStyle/>
        <a:p>
          <a:endParaRPr lang="en-AU"/>
        </a:p>
      </dgm:t>
    </dgm:pt>
    <dgm:pt modelId="{D4D595C6-38EA-4CCC-8995-9BCFD79D38D7}" type="sibTrans" cxnId="{C0334FBE-E29E-4071-9CAB-A583B5688085}">
      <dgm:prSet/>
      <dgm:spPr/>
      <dgm:t>
        <a:bodyPr/>
        <a:lstStyle/>
        <a:p>
          <a:endParaRPr lang="en-AU"/>
        </a:p>
      </dgm:t>
    </dgm:pt>
    <dgm:pt modelId="{8A33A13F-DA97-4C46-A365-251C9E1206C7}">
      <dgm:prSet custT="1"/>
      <dgm:spPr/>
      <dgm:t>
        <a:bodyPr/>
        <a:lstStyle/>
        <a:p>
          <a:pPr rtl="0"/>
          <a:r>
            <a:rPr lang="en-US" sz="2000" dirty="0" smtClean="0"/>
            <a:t>accept that tensions and conflicts will be associated with recognition of diverse values and difference and avoid defining themselves and their role as ‘neutral’</a:t>
          </a:r>
          <a:endParaRPr lang="en-AU" sz="2000" dirty="0"/>
        </a:p>
      </dgm:t>
    </dgm:pt>
    <dgm:pt modelId="{526D832F-DD47-46ED-9D6D-4C5FE75DDC79}" type="parTrans" cxnId="{4BE54F3B-6B2E-4505-A3FA-19F2BB357BDF}">
      <dgm:prSet/>
      <dgm:spPr/>
      <dgm:t>
        <a:bodyPr/>
        <a:lstStyle/>
        <a:p>
          <a:endParaRPr lang="en-AU"/>
        </a:p>
      </dgm:t>
    </dgm:pt>
    <dgm:pt modelId="{8B8DF856-FF5F-4A20-947C-CB61764082E7}" type="sibTrans" cxnId="{4BE54F3B-6B2E-4505-A3FA-19F2BB357BDF}">
      <dgm:prSet/>
      <dgm:spPr/>
      <dgm:t>
        <a:bodyPr/>
        <a:lstStyle/>
        <a:p>
          <a:endParaRPr lang="en-AU"/>
        </a:p>
      </dgm:t>
    </dgm:pt>
    <dgm:pt modelId="{88E8740F-137D-4BB1-B778-EBCCDEE9E70D}">
      <dgm:prSet custT="1"/>
      <dgm:spPr/>
      <dgm:t>
        <a:bodyPr/>
        <a:lstStyle/>
        <a:p>
          <a:pPr rtl="0"/>
          <a:r>
            <a:rPr lang="en-US" sz="2000" dirty="0" smtClean="0"/>
            <a:t>allow for a relativity of client needs, within an explicit framework which addresses issues of social justice and human rights. </a:t>
          </a:r>
          <a:endParaRPr lang="en-AU" sz="2000" dirty="0"/>
        </a:p>
      </dgm:t>
    </dgm:pt>
    <dgm:pt modelId="{6D08874B-2FED-4293-8802-2654BAE6BC01}" type="parTrans" cxnId="{7CBB4DA1-BE45-41CF-8206-DC833E3E1CCF}">
      <dgm:prSet/>
      <dgm:spPr/>
      <dgm:t>
        <a:bodyPr/>
        <a:lstStyle/>
        <a:p>
          <a:endParaRPr lang="en-AU"/>
        </a:p>
      </dgm:t>
    </dgm:pt>
    <dgm:pt modelId="{BE62FF61-4343-419F-8C89-C89AB45B49D7}" type="sibTrans" cxnId="{7CBB4DA1-BE45-41CF-8206-DC833E3E1CCF}">
      <dgm:prSet/>
      <dgm:spPr/>
      <dgm:t>
        <a:bodyPr/>
        <a:lstStyle/>
        <a:p>
          <a:endParaRPr lang="en-AU"/>
        </a:p>
      </dgm:t>
    </dgm:pt>
    <dgm:pt modelId="{036F27DF-1312-4228-8A62-8A400CE50601}" type="pres">
      <dgm:prSet presAssocID="{F321CDCA-C6BC-41FB-BF1C-114C85FFAF77}" presName="linearFlow" presStyleCnt="0">
        <dgm:presLayoutVars>
          <dgm:dir/>
          <dgm:animLvl val="lvl"/>
          <dgm:resizeHandles val="exact"/>
        </dgm:presLayoutVars>
      </dgm:prSet>
      <dgm:spPr/>
      <dgm:t>
        <a:bodyPr/>
        <a:lstStyle/>
        <a:p>
          <a:endParaRPr lang="en-AU"/>
        </a:p>
      </dgm:t>
    </dgm:pt>
    <dgm:pt modelId="{AA670792-2845-45AB-A1D8-78A9134006A5}" type="pres">
      <dgm:prSet presAssocID="{355F7206-991A-4E46-9AC8-15E26E4C09AD}" presName="composite" presStyleCnt="0"/>
      <dgm:spPr/>
    </dgm:pt>
    <dgm:pt modelId="{9BD67AF7-A681-43B7-83A2-449ED17D02A9}" type="pres">
      <dgm:prSet presAssocID="{355F7206-991A-4E46-9AC8-15E26E4C09AD}" presName="parentText" presStyleLbl="alignNode1" presStyleIdx="0" presStyleCnt="1" custScaleX="99388">
        <dgm:presLayoutVars>
          <dgm:chMax val="1"/>
          <dgm:bulletEnabled val="1"/>
        </dgm:presLayoutVars>
      </dgm:prSet>
      <dgm:spPr/>
      <dgm:t>
        <a:bodyPr/>
        <a:lstStyle/>
        <a:p>
          <a:endParaRPr lang="en-AU"/>
        </a:p>
      </dgm:t>
    </dgm:pt>
    <dgm:pt modelId="{73E841AF-4D04-4466-84C3-EB516B48332D}" type="pres">
      <dgm:prSet presAssocID="{355F7206-991A-4E46-9AC8-15E26E4C09AD}" presName="descendantText" presStyleLbl="alignAcc1" presStyleIdx="0" presStyleCnt="1">
        <dgm:presLayoutVars>
          <dgm:bulletEnabled val="1"/>
        </dgm:presLayoutVars>
      </dgm:prSet>
      <dgm:spPr/>
      <dgm:t>
        <a:bodyPr/>
        <a:lstStyle/>
        <a:p>
          <a:endParaRPr lang="en-AU"/>
        </a:p>
      </dgm:t>
    </dgm:pt>
  </dgm:ptLst>
  <dgm:cxnLst>
    <dgm:cxn modelId="{20DA7CEA-80FF-4C5F-97F3-CCD040E034E5}" srcId="{F321CDCA-C6BC-41FB-BF1C-114C85FFAF77}" destId="{355F7206-991A-4E46-9AC8-15E26E4C09AD}" srcOrd="0" destOrd="0" parTransId="{2BE9B58D-8F04-417A-8886-AA3545427BF1}" sibTransId="{828659FA-E5BD-434B-9962-4B249FF033E0}"/>
    <dgm:cxn modelId="{4BE54F3B-6B2E-4505-A3FA-19F2BB357BDF}" srcId="{355F7206-991A-4E46-9AC8-15E26E4C09AD}" destId="{8A33A13F-DA97-4C46-A365-251C9E1206C7}" srcOrd="3" destOrd="0" parTransId="{526D832F-DD47-46ED-9D6D-4C5FE75DDC79}" sibTransId="{8B8DF856-FF5F-4A20-947C-CB61764082E7}"/>
    <dgm:cxn modelId="{FE3411C8-7952-4177-BCD4-4F814D5E8994}" srcId="{355F7206-991A-4E46-9AC8-15E26E4C09AD}" destId="{38110494-3EA9-4899-A922-2BFA6BE286FF}" srcOrd="0" destOrd="0" parTransId="{C2EB906E-3C45-471F-BF90-B01A7B23FE38}" sibTransId="{33039AE7-26C6-4BB1-BAA0-61ADBAA59DCF}"/>
    <dgm:cxn modelId="{7CBB4DA1-BE45-41CF-8206-DC833E3E1CCF}" srcId="{355F7206-991A-4E46-9AC8-15E26E4C09AD}" destId="{88E8740F-137D-4BB1-B778-EBCCDEE9E70D}" srcOrd="4" destOrd="0" parTransId="{6D08874B-2FED-4293-8802-2654BAE6BC01}" sibTransId="{BE62FF61-4343-419F-8C89-C89AB45B49D7}"/>
    <dgm:cxn modelId="{67D11D18-F281-4B2B-8A89-B19C587C7AEB}" type="presOf" srcId="{F321CDCA-C6BC-41FB-BF1C-114C85FFAF77}" destId="{036F27DF-1312-4228-8A62-8A400CE50601}" srcOrd="0" destOrd="0" presId="urn:microsoft.com/office/officeart/2005/8/layout/chevron2"/>
    <dgm:cxn modelId="{0B5B1E74-847A-43E7-A77A-3B649881F833}" type="presOf" srcId="{7D702E55-10F6-4C61-9BF2-65C81AB67858}" destId="{73E841AF-4D04-4466-84C3-EB516B48332D}" srcOrd="0" destOrd="1" presId="urn:microsoft.com/office/officeart/2005/8/layout/chevron2"/>
    <dgm:cxn modelId="{C0334FBE-E29E-4071-9CAB-A583B5688085}" srcId="{355F7206-991A-4E46-9AC8-15E26E4C09AD}" destId="{D913749C-63B2-42BC-9A4D-3BBFD8E48B70}" srcOrd="2" destOrd="0" parTransId="{454BEB42-1FD7-452F-82E7-BB7A95749557}" sibTransId="{D4D595C6-38EA-4CCC-8995-9BCFD79D38D7}"/>
    <dgm:cxn modelId="{2E1A3715-D49E-49A5-A76F-FA69DA62C977}" type="presOf" srcId="{8A33A13F-DA97-4C46-A365-251C9E1206C7}" destId="{73E841AF-4D04-4466-84C3-EB516B48332D}" srcOrd="0" destOrd="3" presId="urn:microsoft.com/office/officeart/2005/8/layout/chevron2"/>
    <dgm:cxn modelId="{3C2B0406-3B08-4D8D-8090-7AA8AFC12F8B}" type="presOf" srcId="{355F7206-991A-4E46-9AC8-15E26E4C09AD}" destId="{9BD67AF7-A681-43B7-83A2-449ED17D02A9}" srcOrd="0" destOrd="0" presId="urn:microsoft.com/office/officeart/2005/8/layout/chevron2"/>
    <dgm:cxn modelId="{F55CE76F-BB14-42FB-9243-2FFCD0D43A9F}" type="presOf" srcId="{D913749C-63B2-42BC-9A4D-3BBFD8E48B70}" destId="{73E841AF-4D04-4466-84C3-EB516B48332D}" srcOrd="0" destOrd="2" presId="urn:microsoft.com/office/officeart/2005/8/layout/chevron2"/>
    <dgm:cxn modelId="{A5DB50D4-E6FE-4B4E-85B8-9AE4F6194B4D}" type="presOf" srcId="{38110494-3EA9-4899-A922-2BFA6BE286FF}" destId="{73E841AF-4D04-4466-84C3-EB516B48332D}" srcOrd="0" destOrd="0" presId="urn:microsoft.com/office/officeart/2005/8/layout/chevron2"/>
    <dgm:cxn modelId="{BF3704C2-C00C-49D0-A1CF-A792CEA8F8C5}" srcId="{355F7206-991A-4E46-9AC8-15E26E4C09AD}" destId="{7D702E55-10F6-4C61-9BF2-65C81AB67858}" srcOrd="1" destOrd="0" parTransId="{C3AEEEED-047F-47FA-AA50-34F2C17C62A5}" sibTransId="{2E04F5C4-25B9-425A-9358-C847666DB7EF}"/>
    <dgm:cxn modelId="{8ED91154-FDE5-42C7-A07F-E3C261E86A7C}" type="presOf" srcId="{88E8740F-137D-4BB1-B778-EBCCDEE9E70D}" destId="{73E841AF-4D04-4466-84C3-EB516B48332D}" srcOrd="0" destOrd="4" presId="urn:microsoft.com/office/officeart/2005/8/layout/chevron2"/>
    <dgm:cxn modelId="{131194FE-92E9-47D5-987A-A34C7C37AE06}" type="presParOf" srcId="{036F27DF-1312-4228-8A62-8A400CE50601}" destId="{AA670792-2845-45AB-A1D8-78A9134006A5}" srcOrd="0" destOrd="0" presId="urn:microsoft.com/office/officeart/2005/8/layout/chevron2"/>
    <dgm:cxn modelId="{3CA8E21C-004E-491C-ABDF-2AB054EF9BEF}" type="presParOf" srcId="{AA670792-2845-45AB-A1D8-78A9134006A5}" destId="{9BD67AF7-A681-43B7-83A2-449ED17D02A9}" srcOrd="0" destOrd="0" presId="urn:microsoft.com/office/officeart/2005/8/layout/chevron2"/>
    <dgm:cxn modelId="{E2E2013B-5CD7-42CD-B83B-940BF35D423F}" type="presParOf" srcId="{AA670792-2845-45AB-A1D8-78A9134006A5}" destId="{73E841AF-4D04-4466-84C3-EB516B4833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AC63F-196A-47EF-B063-9AA0FBA290C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AU"/>
        </a:p>
      </dgm:t>
    </dgm:pt>
    <dgm:pt modelId="{54027244-0557-4537-9BF3-387A8A09BBF1}">
      <dgm:prSet/>
      <dgm:spPr/>
      <dgm:t>
        <a:bodyPr/>
        <a:lstStyle/>
        <a:p>
          <a:pPr rtl="0"/>
          <a:r>
            <a:rPr lang="en-AU" dirty="0" smtClean="0"/>
            <a:t>Finally, there is no one way, or ‘correct’ way to mediate, nor is there a single definition of mediation which will reflect the meanings given to the concept in various cultural groups in the world.</a:t>
          </a:r>
          <a:endParaRPr lang="en-AU" dirty="0"/>
        </a:p>
      </dgm:t>
    </dgm:pt>
    <dgm:pt modelId="{2C95616D-189D-4725-9754-2970D53F3CC5}" type="parTrans" cxnId="{18B3BDA3-E66D-4013-BE12-891655FBEE11}">
      <dgm:prSet/>
      <dgm:spPr/>
      <dgm:t>
        <a:bodyPr/>
        <a:lstStyle/>
        <a:p>
          <a:endParaRPr lang="en-AU"/>
        </a:p>
      </dgm:t>
    </dgm:pt>
    <dgm:pt modelId="{907E1832-A243-4C9D-ACDB-B9EE061A0E5F}" type="sibTrans" cxnId="{18B3BDA3-E66D-4013-BE12-891655FBEE11}">
      <dgm:prSet/>
      <dgm:spPr/>
      <dgm:t>
        <a:bodyPr/>
        <a:lstStyle/>
        <a:p>
          <a:endParaRPr lang="en-AU"/>
        </a:p>
      </dgm:t>
    </dgm:pt>
    <dgm:pt modelId="{296AC384-8645-40C2-9FE7-D8ED071579B3}" type="pres">
      <dgm:prSet presAssocID="{8FBAC63F-196A-47EF-B063-9AA0FBA290CA}" presName="Name0" presStyleCnt="0">
        <dgm:presLayoutVars>
          <dgm:chPref val="3"/>
          <dgm:dir/>
          <dgm:animLvl val="lvl"/>
          <dgm:resizeHandles/>
        </dgm:presLayoutVars>
      </dgm:prSet>
      <dgm:spPr/>
      <dgm:t>
        <a:bodyPr/>
        <a:lstStyle/>
        <a:p>
          <a:endParaRPr lang="en-AU"/>
        </a:p>
      </dgm:t>
    </dgm:pt>
    <dgm:pt modelId="{00CB4DC6-FF8C-4ED8-ADA2-15635ED1D98D}" type="pres">
      <dgm:prSet presAssocID="{54027244-0557-4537-9BF3-387A8A09BBF1}" presName="horFlow" presStyleCnt="0"/>
      <dgm:spPr/>
    </dgm:pt>
    <dgm:pt modelId="{324998D4-C495-4F49-B16D-9C523FAAA0FC}" type="pres">
      <dgm:prSet presAssocID="{54027244-0557-4537-9BF3-387A8A09BBF1}" presName="bigChev" presStyleLbl="node1" presStyleIdx="0" presStyleCnt="1"/>
      <dgm:spPr/>
      <dgm:t>
        <a:bodyPr/>
        <a:lstStyle/>
        <a:p>
          <a:endParaRPr lang="en-AU"/>
        </a:p>
      </dgm:t>
    </dgm:pt>
  </dgm:ptLst>
  <dgm:cxnLst>
    <dgm:cxn modelId="{135E1FCC-225D-4983-9D96-4195AB6CD16B}" type="presOf" srcId="{8FBAC63F-196A-47EF-B063-9AA0FBA290CA}" destId="{296AC384-8645-40C2-9FE7-D8ED071579B3}" srcOrd="0" destOrd="0" presId="urn:microsoft.com/office/officeart/2005/8/layout/lProcess3"/>
    <dgm:cxn modelId="{18B3BDA3-E66D-4013-BE12-891655FBEE11}" srcId="{8FBAC63F-196A-47EF-B063-9AA0FBA290CA}" destId="{54027244-0557-4537-9BF3-387A8A09BBF1}" srcOrd="0" destOrd="0" parTransId="{2C95616D-189D-4725-9754-2970D53F3CC5}" sibTransId="{907E1832-A243-4C9D-ACDB-B9EE061A0E5F}"/>
    <dgm:cxn modelId="{1A717B04-93A2-42A5-A781-740F005BE94B}" type="presOf" srcId="{54027244-0557-4537-9BF3-387A8A09BBF1}" destId="{324998D4-C495-4F49-B16D-9C523FAAA0FC}" srcOrd="0" destOrd="0" presId="urn:microsoft.com/office/officeart/2005/8/layout/lProcess3"/>
    <dgm:cxn modelId="{DA4EBA77-8A33-4A9F-B1CF-68F842219E8E}" type="presParOf" srcId="{296AC384-8645-40C2-9FE7-D8ED071579B3}" destId="{00CB4DC6-FF8C-4ED8-ADA2-15635ED1D98D}" srcOrd="0" destOrd="0" presId="urn:microsoft.com/office/officeart/2005/8/layout/lProcess3"/>
    <dgm:cxn modelId="{239BE4C3-1E39-4F49-B3C0-14D561864B3D}" type="presParOf" srcId="{00CB4DC6-FF8C-4ED8-ADA2-15635ED1D98D}" destId="{324998D4-C495-4F49-B16D-9C523FAAA0F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D4E517-A60B-4DB3-B84B-30C8B588C89E}" type="datetime1">
              <a:rPr lang="en-US" smtClean="0"/>
              <a:t>2/10/2016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Copyright 2016. Associate Professor Dale Bagshaw</a:t>
            </a: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9AB60-EF2A-4A1D-8633-383C7F9B3BCD}" type="slidenum">
              <a:rPr lang="en-AU" smtClean="0"/>
              <a:t>‹#›</a:t>
            </a:fld>
            <a:endParaRPr lang="en-AU"/>
          </a:p>
        </p:txBody>
      </p:sp>
    </p:spTree>
    <p:extLst>
      <p:ext uri="{BB962C8B-B14F-4D97-AF65-F5344CB8AC3E}">
        <p14:creationId xmlns:p14="http://schemas.microsoft.com/office/powerpoint/2010/main" val="15387436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D93C1A-7E6D-41CE-84CD-D810ED1DF2F1}" type="datetime1">
              <a:rPr lang="en-US" smtClean="0"/>
              <a:t>2/10/2016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AU" smtClean="0"/>
              <a:t>Copyright 2016. Associate Professor Dale Bagshaw</a:t>
            </a: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F7623D-27B6-44EC-817A-488A80C25982}" type="slidenum">
              <a:rPr lang="en-AU"/>
              <a:pPr>
                <a:defRPr/>
              </a:pPr>
              <a:t>‹#›</a:t>
            </a:fld>
            <a:endParaRPr lang="en-AU"/>
          </a:p>
        </p:txBody>
      </p:sp>
    </p:spTree>
    <p:extLst>
      <p:ext uri="{BB962C8B-B14F-4D97-AF65-F5344CB8AC3E}">
        <p14:creationId xmlns:p14="http://schemas.microsoft.com/office/powerpoint/2010/main" val="21301860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6B6958-7FC7-4026-9A2D-F2F182CA9D47}" type="datetime1">
              <a:rPr lang="en-US" altLang="en-US" smtClean="0"/>
              <a:t>2/10/2016</a:t>
            </a:fld>
            <a:endParaRPr lang="en-AU" altLang="en-US" dirty="0" smtClean="0"/>
          </a:p>
        </p:txBody>
      </p:sp>
      <p:sp>
        <p:nvSpPr>
          <p:cNvPr id="38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AU" altLang="en-US" smtClean="0"/>
              <a:t>Copyright 2016. Associate Professor Dale Bagshaw</a:t>
            </a:r>
            <a:endParaRPr lang="en-AU" altLang="en-US" dirty="0" smtClean="0"/>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1B2D49-694B-4DE2-A15E-1E6AB800D7DE}" type="slidenum">
              <a:rPr lang="en-AU" altLang="en-US" smtClean="0"/>
              <a:pPr eaLnBrk="1" hangingPunct="1">
                <a:spcBef>
                  <a:spcPct val="0"/>
                </a:spcBef>
              </a:pPr>
              <a:t>1</a:t>
            </a:fld>
            <a:endParaRPr lang="en-AU" altLang="en-US" dirty="0" smtClean="0"/>
          </a:p>
        </p:txBody>
      </p:sp>
    </p:spTree>
    <p:extLst>
      <p:ext uri="{BB962C8B-B14F-4D97-AF65-F5344CB8AC3E}">
        <p14:creationId xmlns:p14="http://schemas.microsoft.com/office/powerpoint/2010/main" val="69747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BF7623D-27B6-44EC-817A-488A80C25982}" type="slidenum">
              <a:rPr lang="en-AU" smtClean="0"/>
              <a:pPr>
                <a:defRPr/>
              </a:pPr>
              <a:t>3</a:t>
            </a:fld>
            <a:endParaRPr lang="en-AU"/>
          </a:p>
        </p:txBody>
      </p:sp>
      <p:sp>
        <p:nvSpPr>
          <p:cNvPr id="5" name="Date Placeholder 4"/>
          <p:cNvSpPr>
            <a:spLocks noGrp="1"/>
          </p:cNvSpPr>
          <p:nvPr>
            <p:ph type="dt" idx="11"/>
          </p:nvPr>
        </p:nvSpPr>
        <p:spPr/>
        <p:txBody>
          <a:bodyPr/>
          <a:lstStyle/>
          <a:p>
            <a:pPr>
              <a:defRPr/>
            </a:pPr>
            <a:fld id="{23DB661E-1458-4EAE-BA77-F9C4230AAE44}" type="datetime1">
              <a:rPr lang="en-US" smtClean="0"/>
              <a:t>2/10/2016</a:t>
            </a:fld>
            <a:endParaRPr lang="en-AU"/>
          </a:p>
        </p:txBody>
      </p:sp>
      <p:sp>
        <p:nvSpPr>
          <p:cNvPr id="6" name="Footer Placeholder 5"/>
          <p:cNvSpPr>
            <a:spLocks noGrp="1"/>
          </p:cNvSpPr>
          <p:nvPr>
            <p:ph type="ftr" sz="quarter" idx="12"/>
          </p:nvPr>
        </p:nvSpPr>
        <p:spPr/>
        <p:txBody>
          <a:bodyPr/>
          <a:lstStyle/>
          <a:p>
            <a:pPr>
              <a:defRPr/>
            </a:pPr>
            <a:r>
              <a:rPr lang="en-AU" smtClean="0"/>
              <a:t>Copyright 2016. Associate Professor Dale Bagshaw</a:t>
            </a:r>
            <a:endParaRPr lang="en-AU"/>
          </a:p>
        </p:txBody>
      </p:sp>
    </p:spTree>
    <p:extLst>
      <p:ext uri="{BB962C8B-B14F-4D97-AF65-F5344CB8AC3E}">
        <p14:creationId xmlns:p14="http://schemas.microsoft.com/office/powerpoint/2010/main" val="135685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pPr>
              <a:defRPr/>
            </a:pPr>
            <a:fld id="{64D93C1A-7E6D-41CE-84CD-D810ED1DF2F1}" type="datetime1">
              <a:rPr lang="en-US" smtClean="0"/>
              <a:t>2/10/2016</a:t>
            </a:fld>
            <a:endParaRPr lang="en-AU"/>
          </a:p>
        </p:txBody>
      </p:sp>
      <p:sp>
        <p:nvSpPr>
          <p:cNvPr id="5" name="Footer Placeholder 4"/>
          <p:cNvSpPr>
            <a:spLocks noGrp="1"/>
          </p:cNvSpPr>
          <p:nvPr>
            <p:ph type="ftr" sz="quarter" idx="11"/>
          </p:nvPr>
        </p:nvSpPr>
        <p:spPr/>
        <p:txBody>
          <a:bodyPr/>
          <a:lstStyle/>
          <a:p>
            <a:pPr>
              <a:defRPr/>
            </a:pPr>
            <a:r>
              <a:rPr lang="en-AU" smtClean="0"/>
              <a:t>Copyright 2016. Associate Professor Dale Bagshaw</a:t>
            </a:r>
            <a:endParaRPr lang="en-AU"/>
          </a:p>
        </p:txBody>
      </p:sp>
      <p:sp>
        <p:nvSpPr>
          <p:cNvPr id="6" name="Slide Number Placeholder 5"/>
          <p:cNvSpPr>
            <a:spLocks noGrp="1"/>
          </p:cNvSpPr>
          <p:nvPr>
            <p:ph type="sldNum" sz="quarter" idx="12"/>
          </p:nvPr>
        </p:nvSpPr>
        <p:spPr/>
        <p:txBody>
          <a:bodyPr/>
          <a:lstStyle/>
          <a:p>
            <a:pPr>
              <a:defRPr/>
            </a:pPr>
            <a:fld id="{ABF7623D-27B6-44EC-817A-488A80C25982}" type="slidenum">
              <a:rPr lang="en-AU" smtClean="0"/>
              <a:pPr>
                <a:defRPr/>
              </a:pPr>
              <a:t>9</a:t>
            </a:fld>
            <a:endParaRPr lang="en-AU"/>
          </a:p>
        </p:txBody>
      </p:sp>
    </p:spTree>
    <p:extLst>
      <p:ext uri="{BB962C8B-B14F-4D97-AF65-F5344CB8AC3E}">
        <p14:creationId xmlns:p14="http://schemas.microsoft.com/office/powerpoint/2010/main" val="291552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pPr>
              <a:defRPr/>
            </a:pPr>
            <a:fld id="{B534C78E-5547-429E-AAF5-491EC968DDD6}" type="datetime1">
              <a:rPr lang="en-US" smtClean="0"/>
              <a:t>2/10/2016</a:t>
            </a:fld>
            <a:endParaRPr lang="en-AU"/>
          </a:p>
        </p:txBody>
      </p:sp>
      <p:sp>
        <p:nvSpPr>
          <p:cNvPr id="5" name="Footer Placeholder 4"/>
          <p:cNvSpPr>
            <a:spLocks noGrp="1"/>
          </p:cNvSpPr>
          <p:nvPr>
            <p:ph type="ftr" sz="quarter" idx="11"/>
          </p:nvPr>
        </p:nvSpPr>
        <p:spPr/>
        <p:txBody>
          <a:bodyPr/>
          <a:lstStyle/>
          <a:p>
            <a:pPr>
              <a:defRPr/>
            </a:pPr>
            <a:r>
              <a:rPr lang="en-AU" smtClean="0"/>
              <a:t>Copyright 2016. Associate Professor Dale Bagshaw</a:t>
            </a:r>
            <a:endParaRPr lang="en-AU"/>
          </a:p>
        </p:txBody>
      </p:sp>
      <p:sp>
        <p:nvSpPr>
          <p:cNvPr id="6" name="Slide Number Placeholder 5"/>
          <p:cNvSpPr>
            <a:spLocks noGrp="1"/>
          </p:cNvSpPr>
          <p:nvPr>
            <p:ph type="sldNum" sz="quarter" idx="12"/>
          </p:nvPr>
        </p:nvSpPr>
        <p:spPr/>
        <p:txBody>
          <a:bodyPr/>
          <a:lstStyle/>
          <a:p>
            <a:pPr>
              <a:defRPr/>
            </a:pPr>
            <a:fld id="{ABF7623D-27B6-44EC-817A-488A80C25982}" type="slidenum">
              <a:rPr lang="en-AU" smtClean="0"/>
              <a:pPr>
                <a:defRPr/>
              </a:pPr>
              <a:t>13</a:t>
            </a:fld>
            <a:endParaRPr lang="en-AU"/>
          </a:p>
        </p:txBody>
      </p:sp>
    </p:spTree>
    <p:extLst>
      <p:ext uri="{BB962C8B-B14F-4D97-AF65-F5344CB8AC3E}">
        <p14:creationId xmlns:p14="http://schemas.microsoft.com/office/powerpoint/2010/main" val="1969734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F18D0EE-D1DE-433D-84FD-D5D89B8B400F}" type="datetime1">
              <a:rPr lang="en-US" smtClean="0"/>
              <a:t>2/10/2016</a:t>
            </a:fld>
            <a:endParaRPr lang="en-AU"/>
          </a:p>
        </p:txBody>
      </p:sp>
      <p:sp>
        <p:nvSpPr>
          <p:cNvPr id="5" name="Footer Placeholder 18"/>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6" name="Slide Number Placeholder 26"/>
          <p:cNvSpPr>
            <a:spLocks noGrp="1"/>
          </p:cNvSpPr>
          <p:nvPr>
            <p:ph type="sldNum" sz="quarter" idx="12"/>
          </p:nvPr>
        </p:nvSpPr>
        <p:spPr/>
        <p:txBody>
          <a:bodyPr/>
          <a:lstStyle>
            <a:lvl1pPr>
              <a:defRPr/>
            </a:lvl1pPr>
          </a:lstStyle>
          <a:p>
            <a:pPr>
              <a:defRPr/>
            </a:pPr>
            <a:fld id="{4D3237CB-D250-4940-B323-14E772F79FF2}" type="slidenum">
              <a:rPr lang="en-AU"/>
              <a:pPr>
                <a:defRPr/>
              </a:pPr>
              <a:t>‹#›</a:t>
            </a:fld>
            <a:endParaRPr lang="en-AU"/>
          </a:p>
        </p:txBody>
      </p:sp>
    </p:spTree>
    <p:extLst>
      <p:ext uri="{BB962C8B-B14F-4D97-AF65-F5344CB8AC3E}">
        <p14:creationId xmlns:p14="http://schemas.microsoft.com/office/powerpoint/2010/main" val="2221942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3D1307-7A2A-4F3C-86E7-BED6D5C4EC9F}" type="datetime1">
              <a:rPr lang="en-US" smtClean="0"/>
              <a:t>2/10/2016</a:t>
            </a:fld>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6" name="Slide Number Placeholder 17"/>
          <p:cNvSpPr>
            <a:spLocks noGrp="1"/>
          </p:cNvSpPr>
          <p:nvPr>
            <p:ph type="sldNum" sz="quarter" idx="12"/>
          </p:nvPr>
        </p:nvSpPr>
        <p:spPr/>
        <p:txBody>
          <a:bodyPr/>
          <a:lstStyle>
            <a:lvl1pPr>
              <a:defRPr/>
            </a:lvl1pPr>
          </a:lstStyle>
          <a:p>
            <a:pPr>
              <a:defRPr/>
            </a:pPr>
            <a:fld id="{D40DB415-01B0-4F68-BDEB-81A54FAE912E}" type="slidenum">
              <a:rPr lang="en-AU"/>
              <a:pPr>
                <a:defRPr/>
              </a:pPr>
              <a:t>‹#›</a:t>
            </a:fld>
            <a:endParaRPr lang="en-AU"/>
          </a:p>
        </p:txBody>
      </p:sp>
    </p:spTree>
    <p:extLst>
      <p:ext uri="{BB962C8B-B14F-4D97-AF65-F5344CB8AC3E}">
        <p14:creationId xmlns:p14="http://schemas.microsoft.com/office/powerpoint/2010/main" val="13436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19C5CF-6C6C-41E3-AE8F-D4E764482C36}" type="datetime1">
              <a:rPr lang="en-US" smtClean="0"/>
              <a:t>2/10/2016</a:t>
            </a:fld>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6" name="Slide Number Placeholder 17"/>
          <p:cNvSpPr>
            <a:spLocks noGrp="1"/>
          </p:cNvSpPr>
          <p:nvPr>
            <p:ph type="sldNum" sz="quarter" idx="12"/>
          </p:nvPr>
        </p:nvSpPr>
        <p:spPr/>
        <p:txBody>
          <a:bodyPr/>
          <a:lstStyle>
            <a:lvl1pPr>
              <a:defRPr/>
            </a:lvl1pPr>
          </a:lstStyle>
          <a:p>
            <a:pPr>
              <a:defRPr/>
            </a:pPr>
            <a:fld id="{2B436838-94F1-4AE0-8AD3-259A2A4CB366}" type="slidenum">
              <a:rPr lang="en-AU"/>
              <a:pPr>
                <a:defRPr/>
              </a:pPr>
              <a:t>‹#›</a:t>
            </a:fld>
            <a:endParaRPr lang="en-AU"/>
          </a:p>
        </p:txBody>
      </p:sp>
    </p:spTree>
    <p:extLst>
      <p:ext uri="{BB962C8B-B14F-4D97-AF65-F5344CB8AC3E}">
        <p14:creationId xmlns:p14="http://schemas.microsoft.com/office/powerpoint/2010/main" val="27391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E6FE8F-BA79-498C-8749-3F557F84EE30}" type="datetime1">
              <a:rPr lang="en-US" smtClean="0"/>
              <a:t>2/10/2016</a:t>
            </a:fld>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6" name="Slide Number Placeholder 17"/>
          <p:cNvSpPr>
            <a:spLocks noGrp="1"/>
          </p:cNvSpPr>
          <p:nvPr>
            <p:ph type="sldNum" sz="quarter" idx="12"/>
          </p:nvPr>
        </p:nvSpPr>
        <p:spPr/>
        <p:txBody>
          <a:bodyPr/>
          <a:lstStyle>
            <a:lvl1pPr>
              <a:defRPr/>
            </a:lvl1pPr>
          </a:lstStyle>
          <a:p>
            <a:pPr>
              <a:defRPr/>
            </a:pPr>
            <a:fld id="{C9D20C36-172F-4112-8FD0-06AA29D8365C}" type="slidenum">
              <a:rPr lang="en-AU"/>
              <a:pPr>
                <a:defRPr/>
              </a:pPr>
              <a:t>‹#›</a:t>
            </a:fld>
            <a:endParaRPr lang="en-AU"/>
          </a:p>
        </p:txBody>
      </p:sp>
    </p:spTree>
    <p:extLst>
      <p:ext uri="{BB962C8B-B14F-4D97-AF65-F5344CB8AC3E}">
        <p14:creationId xmlns:p14="http://schemas.microsoft.com/office/powerpoint/2010/main" val="139291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A2E30C-F52B-4363-A362-35F99A1DBB87}" type="datetime1">
              <a:rPr lang="en-US" smtClean="0"/>
              <a:t>2/10/2016</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6" name="Slide Number Placeholder 5"/>
          <p:cNvSpPr>
            <a:spLocks noGrp="1"/>
          </p:cNvSpPr>
          <p:nvPr>
            <p:ph type="sldNum" sz="quarter" idx="12"/>
          </p:nvPr>
        </p:nvSpPr>
        <p:spPr/>
        <p:txBody>
          <a:bodyPr/>
          <a:lstStyle>
            <a:lvl1pPr>
              <a:defRPr/>
            </a:lvl1pPr>
          </a:lstStyle>
          <a:p>
            <a:pPr>
              <a:defRPr/>
            </a:pPr>
            <a:fld id="{FC55FF66-4DD7-4062-A8ED-27DD5A738A42}" type="slidenum">
              <a:rPr lang="en-AU"/>
              <a:pPr>
                <a:defRPr/>
              </a:pPr>
              <a:t>‹#›</a:t>
            </a:fld>
            <a:endParaRPr lang="en-AU"/>
          </a:p>
        </p:txBody>
      </p:sp>
    </p:spTree>
    <p:extLst>
      <p:ext uri="{BB962C8B-B14F-4D97-AF65-F5344CB8AC3E}">
        <p14:creationId xmlns:p14="http://schemas.microsoft.com/office/powerpoint/2010/main" val="7017248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531425F-1CBC-413F-BB78-C92EC2C5DEF6}" type="datetime1">
              <a:rPr lang="en-US" smtClean="0"/>
              <a:t>2/10/2016</a:t>
            </a:fld>
            <a:endParaRPr lang="en-AU"/>
          </a:p>
        </p:txBody>
      </p:sp>
      <p:sp>
        <p:nvSpPr>
          <p:cNvPr id="6"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7" name="Slide Number Placeholder 17"/>
          <p:cNvSpPr>
            <a:spLocks noGrp="1"/>
          </p:cNvSpPr>
          <p:nvPr>
            <p:ph type="sldNum" sz="quarter" idx="12"/>
          </p:nvPr>
        </p:nvSpPr>
        <p:spPr/>
        <p:txBody>
          <a:bodyPr/>
          <a:lstStyle>
            <a:lvl1pPr>
              <a:defRPr/>
            </a:lvl1pPr>
          </a:lstStyle>
          <a:p>
            <a:pPr>
              <a:defRPr/>
            </a:pPr>
            <a:fld id="{B4ECFC23-8D3D-4645-BD7A-28CE270091AE}" type="slidenum">
              <a:rPr lang="en-AU"/>
              <a:pPr>
                <a:defRPr/>
              </a:pPr>
              <a:t>‹#›</a:t>
            </a:fld>
            <a:endParaRPr lang="en-AU"/>
          </a:p>
        </p:txBody>
      </p:sp>
    </p:spTree>
    <p:extLst>
      <p:ext uri="{BB962C8B-B14F-4D97-AF65-F5344CB8AC3E}">
        <p14:creationId xmlns:p14="http://schemas.microsoft.com/office/powerpoint/2010/main" val="35054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AFE9ADA-1702-4F9E-AEA4-465B42D0F956}" type="datetime1">
              <a:rPr lang="en-US" smtClean="0"/>
              <a:t>2/10/2016</a:t>
            </a:fld>
            <a:endParaRPr lang="en-AU"/>
          </a:p>
        </p:txBody>
      </p:sp>
      <p:sp>
        <p:nvSpPr>
          <p:cNvPr id="8"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9" name="Slide Number Placeholder 17"/>
          <p:cNvSpPr>
            <a:spLocks noGrp="1"/>
          </p:cNvSpPr>
          <p:nvPr>
            <p:ph type="sldNum" sz="quarter" idx="12"/>
          </p:nvPr>
        </p:nvSpPr>
        <p:spPr/>
        <p:txBody>
          <a:bodyPr/>
          <a:lstStyle>
            <a:lvl1pPr>
              <a:defRPr/>
            </a:lvl1pPr>
          </a:lstStyle>
          <a:p>
            <a:pPr>
              <a:defRPr/>
            </a:pPr>
            <a:fld id="{8A7FBFDF-74D8-41A3-BBA8-2C99324FBCB1}" type="slidenum">
              <a:rPr lang="en-AU"/>
              <a:pPr>
                <a:defRPr/>
              </a:pPr>
              <a:t>‹#›</a:t>
            </a:fld>
            <a:endParaRPr lang="en-AU"/>
          </a:p>
        </p:txBody>
      </p:sp>
    </p:spTree>
    <p:extLst>
      <p:ext uri="{BB962C8B-B14F-4D97-AF65-F5344CB8AC3E}">
        <p14:creationId xmlns:p14="http://schemas.microsoft.com/office/powerpoint/2010/main" val="216595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C3D06D0-00A4-4CF1-9729-74B00DE6AB8F}" type="datetime1">
              <a:rPr lang="en-US" smtClean="0"/>
              <a:t>2/10/2016</a:t>
            </a:fld>
            <a:endParaRPr lang="en-AU"/>
          </a:p>
        </p:txBody>
      </p:sp>
      <p:sp>
        <p:nvSpPr>
          <p:cNvPr id="4"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5" name="Slide Number Placeholder 17"/>
          <p:cNvSpPr>
            <a:spLocks noGrp="1"/>
          </p:cNvSpPr>
          <p:nvPr>
            <p:ph type="sldNum" sz="quarter" idx="12"/>
          </p:nvPr>
        </p:nvSpPr>
        <p:spPr/>
        <p:txBody>
          <a:bodyPr/>
          <a:lstStyle>
            <a:lvl1pPr>
              <a:defRPr/>
            </a:lvl1pPr>
          </a:lstStyle>
          <a:p>
            <a:pPr>
              <a:defRPr/>
            </a:pPr>
            <a:fld id="{FC37D76F-BB14-4E89-A05B-5E83E2B9892E}" type="slidenum">
              <a:rPr lang="en-AU"/>
              <a:pPr>
                <a:defRPr/>
              </a:pPr>
              <a:t>‹#›</a:t>
            </a:fld>
            <a:endParaRPr lang="en-AU"/>
          </a:p>
        </p:txBody>
      </p:sp>
    </p:spTree>
    <p:extLst>
      <p:ext uri="{BB962C8B-B14F-4D97-AF65-F5344CB8AC3E}">
        <p14:creationId xmlns:p14="http://schemas.microsoft.com/office/powerpoint/2010/main" val="370062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98FE592-182B-4763-BCAC-EE9B4E34A1A4}" type="datetime1">
              <a:rPr lang="en-US" smtClean="0"/>
              <a:t>2/10/2016</a:t>
            </a:fld>
            <a:endParaRPr lang="en-AU"/>
          </a:p>
        </p:txBody>
      </p:sp>
      <p:sp>
        <p:nvSpPr>
          <p:cNvPr id="3"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4" name="Slide Number Placeholder 17"/>
          <p:cNvSpPr>
            <a:spLocks noGrp="1"/>
          </p:cNvSpPr>
          <p:nvPr>
            <p:ph type="sldNum" sz="quarter" idx="12"/>
          </p:nvPr>
        </p:nvSpPr>
        <p:spPr/>
        <p:txBody>
          <a:bodyPr/>
          <a:lstStyle>
            <a:lvl1pPr>
              <a:defRPr/>
            </a:lvl1pPr>
          </a:lstStyle>
          <a:p>
            <a:pPr>
              <a:defRPr/>
            </a:pPr>
            <a:fld id="{97594294-4300-4E80-BE03-7B250C6A5714}" type="slidenum">
              <a:rPr lang="en-AU"/>
              <a:pPr>
                <a:defRPr/>
              </a:pPr>
              <a:t>‹#›</a:t>
            </a:fld>
            <a:endParaRPr lang="en-AU"/>
          </a:p>
        </p:txBody>
      </p:sp>
    </p:spTree>
    <p:extLst>
      <p:ext uri="{BB962C8B-B14F-4D97-AF65-F5344CB8AC3E}">
        <p14:creationId xmlns:p14="http://schemas.microsoft.com/office/powerpoint/2010/main" val="1598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13C0AF5-7723-4EEC-97BD-B70FBFDB5F4F}" type="datetime1">
              <a:rPr lang="en-US" smtClean="0"/>
              <a:t>2/10/2016</a:t>
            </a:fld>
            <a:endParaRPr lang="en-AU"/>
          </a:p>
        </p:txBody>
      </p:sp>
      <p:sp>
        <p:nvSpPr>
          <p:cNvPr id="6" name="Footer Placeholder 21"/>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7" name="Slide Number Placeholder 17"/>
          <p:cNvSpPr>
            <a:spLocks noGrp="1"/>
          </p:cNvSpPr>
          <p:nvPr>
            <p:ph type="sldNum" sz="quarter" idx="12"/>
          </p:nvPr>
        </p:nvSpPr>
        <p:spPr/>
        <p:txBody>
          <a:bodyPr/>
          <a:lstStyle>
            <a:lvl1pPr>
              <a:defRPr/>
            </a:lvl1pPr>
          </a:lstStyle>
          <a:p>
            <a:pPr>
              <a:defRPr/>
            </a:pPr>
            <a:fld id="{B639FF23-0031-4406-9313-7AD47481D39D}" type="slidenum">
              <a:rPr lang="en-AU"/>
              <a:pPr>
                <a:defRPr/>
              </a:pPr>
              <a:t>‹#›</a:t>
            </a:fld>
            <a:endParaRPr lang="en-AU"/>
          </a:p>
        </p:txBody>
      </p:sp>
    </p:spTree>
    <p:extLst>
      <p:ext uri="{BB962C8B-B14F-4D97-AF65-F5344CB8AC3E}">
        <p14:creationId xmlns:p14="http://schemas.microsoft.com/office/powerpoint/2010/main" val="103214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BFA1992-2032-462D-9CE4-9D56476501D3}" type="datetime1">
              <a:rPr lang="en-US" smtClean="0"/>
              <a:t>2/10/2016</a:t>
            </a:fld>
            <a:endParaRPr lang="en-AU"/>
          </a:p>
        </p:txBody>
      </p:sp>
      <p:sp>
        <p:nvSpPr>
          <p:cNvPr id="10" name="Footer Placeholder 5"/>
          <p:cNvSpPr>
            <a:spLocks noGrp="1"/>
          </p:cNvSpPr>
          <p:nvPr>
            <p:ph type="ftr" sz="quarter" idx="11"/>
          </p:nvPr>
        </p:nvSpPr>
        <p:spPr/>
        <p:txBody>
          <a:bodyPr/>
          <a:lstStyle>
            <a:lvl1pPr>
              <a:defRPr/>
            </a:lvl1pPr>
          </a:lstStyle>
          <a:p>
            <a:pPr>
              <a:defRPr/>
            </a:pPr>
            <a:r>
              <a:rPr lang="en-AU" smtClean="0"/>
              <a:t>Copyright 2016. Associate Professor Dale Bagshaw, PhD</a:t>
            </a: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835C800-6B84-4C77-ABCB-F79D36E7FECB}" type="slidenum">
              <a:rPr lang="en-AU"/>
              <a:pPr>
                <a:defRPr/>
              </a:pPr>
              <a:t>‹#›</a:t>
            </a:fld>
            <a:endParaRPr lang="en-AU"/>
          </a:p>
        </p:txBody>
      </p:sp>
    </p:spTree>
    <p:extLst>
      <p:ext uri="{BB962C8B-B14F-4D97-AF65-F5344CB8AC3E}">
        <p14:creationId xmlns:p14="http://schemas.microsoft.com/office/powerpoint/2010/main" val="139269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ADD12F9-CB95-4CDB-B598-F477CCC0705D}" type="datetime1">
              <a:rPr lang="en-US" smtClean="0"/>
              <a:t>2/10/2016</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AU" smtClean="0"/>
              <a:t>Copyright 2016. Associate Professor Dale Bagshaw, PhD</a:t>
            </a: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7F3395B-E59A-4E25-95EE-84F2FAEF4318}"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71" r:id="rId1"/>
    <p:sldLayoutId id="2147484063" r:id="rId2"/>
    <p:sldLayoutId id="2147484072" r:id="rId3"/>
    <p:sldLayoutId id="2147484064" r:id="rId4"/>
    <p:sldLayoutId id="2147484065" r:id="rId5"/>
    <p:sldLayoutId id="2147484066" r:id="rId6"/>
    <p:sldLayoutId id="2147484067" r:id="rId7"/>
    <p:sldLayoutId id="2147484068" r:id="rId8"/>
    <p:sldLayoutId id="2147484073" r:id="rId9"/>
    <p:sldLayoutId id="2147484069" r:id="rId10"/>
    <p:sldLayoutId id="21474840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hyperlink" Target="http://www.unisanet.unisa.edu.au/staff/homepage.asp?name=dale.bagshaw" TargetMode="External"/><Relationship Id="rId2" Type="http://schemas.openxmlformats.org/officeDocument/2006/relationships/hyperlink" Target="mailto:Dale.Bagshaw@unisa.edu.au" TargetMode="External"/><Relationship Id="rId1" Type="http://schemas.openxmlformats.org/officeDocument/2006/relationships/slideLayout" Target="../slideLayouts/slideLayout2.xml"/><Relationship Id="rId4" Type="http://schemas.openxmlformats.org/officeDocument/2006/relationships/hyperlink" Target="http://www.asiapacificmediationforum.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37763"/>
            <a:ext cx="8278688" cy="1335053"/>
          </a:xfrm>
          <a:solidFill>
            <a:schemeClr val="tx2"/>
          </a:solidFill>
        </p:spPr>
        <p:txBody>
          <a:bodyPr>
            <a:normAutofit fontScale="90000"/>
          </a:bodyPr>
          <a:lstStyle/>
          <a:p>
            <a:pPr algn="ctr" eaLnBrk="1" hangingPunct="1">
              <a:defRPr/>
            </a:pPr>
            <a:r>
              <a:rPr lang="en-AU" sz="4800" dirty="0" smtClean="0">
                <a:solidFill>
                  <a:srgbClr val="FFC000"/>
                </a:solidFill>
                <a:latin typeface="Baskerville Old Face" panose="02020602080505020303" pitchFamily="18" charset="0"/>
              </a:rPr>
              <a:t>Mediation </a:t>
            </a:r>
            <a:r>
              <a:rPr lang="en-AU" sz="4800" dirty="0">
                <a:solidFill>
                  <a:srgbClr val="FFC000"/>
                </a:solidFill>
                <a:latin typeface="Baskerville Old Face" panose="02020602080505020303" pitchFamily="18" charset="0"/>
              </a:rPr>
              <a:t>in the </a:t>
            </a:r>
            <a:r>
              <a:rPr lang="en-AU" sz="4800" dirty="0" smtClean="0">
                <a:solidFill>
                  <a:srgbClr val="FFC000"/>
                </a:solidFill>
                <a:latin typeface="Baskerville Old Face" panose="02020602080505020303" pitchFamily="18" charset="0"/>
              </a:rPr>
              <a:t>Asia Pacific region: </a:t>
            </a:r>
            <a:r>
              <a:rPr lang="en-AU" sz="4800" dirty="0">
                <a:solidFill>
                  <a:srgbClr val="FFC000"/>
                </a:solidFill>
                <a:latin typeface="Baskerville Old Face" panose="02020602080505020303" pitchFamily="18" charset="0"/>
              </a:rPr>
              <a:t>Opportunities </a:t>
            </a:r>
            <a:r>
              <a:rPr lang="en-AU" sz="4800" dirty="0" smtClean="0">
                <a:solidFill>
                  <a:srgbClr val="FFC000"/>
                </a:solidFill>
                <a:latin typeface="Baskerville Old Face" panose="02020602080505020303" pitchFamily="18" charset="0"/>
              </a:rPr>
              <a:t>&amp; Challenges</a:t>
            </a:r>
            <a:endParaRPr lang="en-AU" sz="4000" dirty="0" smtClean="0">
              <a:solidFill>
                <a:srgbClr val="FFC000"/>
              </a:solidFill>
              <a:latin typeface="Baskerville Old Face" panose="02020602080505020303" pitchFamily="18" charset="0"/>
            </a:endParaRPr>
          </a:p>
        </p:txBody>
      </p:sp>
      <p:sp>
        <p:nvSpPr>
          <p:cNvPr id="2051" name="Rectangle 3"/>
          <p:cNvSpPr>
            <a:spLocks noGrp="1" noChangeArrowheads="1"/>
          </p:cNvSpPr>
          <p:nvPr>
            <p:ph type="subTitle" idx="1"/>
          </p:nvPr>
        </p:nvSpPr>
        <p:spPr>
          <a:xfrm>
            <a:off x="3707904" y="4005064"/>
            <a:ext cx="4896346" cy="2336428"/>
          </a:xfrm>
          <a:solidFill>
            <a:schemeClr val="tx2"/>
          </a:solidFill>
        </p:spPr>
        <p:txBody>
          <a:bodyPr/>
          <a:lstStyle/>
          <a:p>
            <a:pPr eaLnBrk="1" hangingPunct="1">
              <a:lnSpc>
                <a:spcPct val="80000"/>
              </a:lnSpc>
              <a:defRPr/>
            </a:pPr>
            <a:endParaRPr lang="en-AU" sz="2400" dirty="0" smtClean="0"/>
          </a:p>
          <a:p>
            <a:pPr algn="ctr" eaLnBrk="1" hangingPunct="1">
              <a:lnSpc>
                <a:spcPct val="80000"/>
              </a:lnSpc>
              <a:defRPr/>
            </a:pPr>
            <a:r>
              <a:rPr lang="en-AU" dirty="0" smtClean="0">
                <a:solidFill>
                  <a:schemeClr val="bg1"/>
                </a:solidFill>
              </a:rPr>
              <a:t>Dr Dale Bagshaw </a:t>
            </a:r>
          </a:p>
          <a:p>
            <a:pPr algn="ctr" eaLnBrk="1" hangingPunct="1">
              <a:lnSpc>
                <a:spcPct val="80000"/>
              </a:lnSpc>
              <a:defRPr/>
            </a:pPr>
            <a:r>
              <a:rPr lang="en-AU" sz="2400" dirty="0" smtClean="0">
                <a:solidFill>
                  <a:schemeClr val="bg1"/>
                </a:solidFill>
              </a:rPr>
              <a:t>BA, DipSocStud, Msoc Admin, PhD</a:t>
            </a:r>
          </a:p>
          <a:p>
            <a:pPr algn="ctr" eaLnBrk="1" hangingPunct="1">
              <a:lnSpc>
                <a:spcPct val="80000"/>
              </a:lnSpc>
              <a:defRPr/>
            </a:pPr>
            <a:endParaRPr lang="en-AU" sz="2400" dirty="0" smtClean="0">
              <a:solidFill>
                <a:schemeClr val="bg1"/>
              </a:solidFill>
            </a:endParaRPr>
          </a:p>
          <a:p>
            <a:pPr algn="ctr" eaLnBrk="1" hangingPunct="1">
              <a:lnSpc>
                <a:spcPct val="80000"/>
              </a:lnSpc>
              <a:defRPr/>
            </a:pPr>
            <a:r>
              <a:rPr lang="en-AU" sz="2400" dirty="0" smtClean="0">
                <a:solidFill>
                  <a:schemeClr val="bg1"/>
                </a:solidFill>
              </a:rPr>
              <a:t>Adjunct Associate </a:t>
            </a:r>
            <a:r>
              <a:rPr lang="en-AU" sz="2400" dirty="0">
                <a:solidFill>
                  <a:schemeClr val="bg1"/>
                </a:solidFill>
              </a:rPr>
              <a:t>Professor </a:t>
            </a:r>
          </a:p>
          <a:p>
            <a:pPr algn="ctr" eaLnBrk="1" hangingPunct="1">
              <a:lnSpc>
                <a:spcPct val="80000"/>
              </a:lnSpc>
              <a:defRPr/>
            </a:pPr>
            <a:r>
              <a:rPr lang="en-AU" sz="2400" dirty="0" smtClean="0">
                <a:solidFill>
                  <a:schemeClr val="bg1"/>
                </a:solidFill>
              </a:rPr>
              <a:t>University of South Australia</a:t>
            </a:r>
          </a:p>
        </p:txBody>
      </p:sp>
      <p:pic>
        <p:nvPicPr>
          <p:cNvPr id="3076" name="Picture 4" descr="D:\Temp\Temporary Internet Files\Content.IE5\31SUMA0C\MCj039729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57484"/>
            <a:ext cx="2928937"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0" y="260350"/>
            <a:ext cx="7848600" cy="400110"/>
          </a:xfrm>
          <a:prstGeom prst="rect">
            <a:avLst/>
          </a:prstGeom>
        </p:spPr>
        <p:txBody>
          <a:bodyPr>
            <a:spAutoFit/>
          </a:bodyPr>
          <a:lstStyle/>
          <a:p>
            <a:pPr algn="ctr">
              <a:defRPr/>
            </a:pPr>
            <a:endParaRPr lang="en-AU" sz="2000" b="1" dirty="0">
              <a:solidFill>
                <a:srgbClr val="FFC000"/>
              </a:solidFill>
            </a:endParaRPr>
          </a:p>
        </p:txBody>
      </p:sp>
      <p:sp>
        <p:nvSpPr>
          <p:cNvPr id="4" name="Rectangle 3"/>
          <p:cNvSpPr/>
          <p:nvPr/>
        </p:nvSpPr>
        <p:spPr>
          <a:xfrm>
            <a:off x="107504" y="2536448"/>
            <a:ext cx="8856984" cy="954107"/>
          </a:xfrm>
          <a:prstGeom prst="rect">
            <a:avLst/>
          </a:prstGeom>
        </p:spPr>
        <p:txBody>
          <a:bodyPr wrap="square">
            <a:spAutoFit/>
          </a:bodyPr>
          <a:lstStyle/>
          <a:p>
            <a:pPr marL="457200" algn="ctr">
              <a:spcAft>
                <a:spcPts val="0"/>
              </a:spcAft>
            </a:pPr>
            <a:r>
              <a:rPr lang="en-US" kern="1800" spc="30" dirty="0">
                <a:latin typeface="Times New Roman" panose="02020603050405020304" pitchFamily="18" charset="0"/>
                <a:ea typeface="Times New Roman" panose="02020603050405020304" pitchFamily="18" charset="0"/>
              </a:rPr>
              <a:t>7th Asia Pacific Mediation Forum Conference, </a:t>
            </a:r>
            <a:endParaRPr lang="en-US" kern="1800" spc="30" dirty="0" smtClean="0">
              <a:latin typeface="Times New Roman" panose="02020603050405020304" pitchFamily="18" charset="0"/>
              <a:ea typeface="Times New Roman" panose="02020603050405020304" pitchFamily="18" charset="0"/>
            </a:endParaRPr>
          </a:p>
          <a:p>
            <a:pPr marL="457200" algn="ctr">
              <a:spcAft>
                <a:spcPts val="0"/>
              </a:spcAft>
            </a:pPr>
            <a:r>
              <a:rPr lang="en-US" kern="1800" spc="30" dirty="0" smtClean="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Synergizing Eastern and Western Constructs of Mediation towards Better Understanding’</a:t>
            </a:r>
            <a:r>
              <a:rPr lang="en-US" kern="1800" spc="30" dirty="0">
                <a:latin typeface="Times New Roman" panose="02020603050405020304" pitchFamily="18" charset="0"/>
                <a:ea typeface="Times New Roman" panose="02020603050405020304" pitchFamily="18" charset="0"/>
              </a:rPr>
              <a:t>, Lombok, West Nusa Tenggara, Indonesia, 10-12 February 2016</a:t>
            </a:r>
            <a:endParaRPr lang="en-AU"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455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 calcmode="lin" valueType="num">
                                      <p:cBhvr additive="base">
                                        <p:cTn id="19"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 calcmode="lin" valueType="num">
                                      <p:cBhvr additive="base">
                                        <p:cTn id="23"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anim calcmode="lin" valueType="num">
                                      <p:cBhvr additive="base">
                                        <p:cTn id="27"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5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1">
                                            <p:txEl>
                                              <p:pRg st="5" end="5"/>
                                            </p:txEl>
                                          </p:spTgt>
                                        </p:tgtEl>
                                        <p:attrNameLst>
                                          <p:attrName>style.visibility</p:attrName>
                                        </p:attrNameLst>
                                      </p:cBhvr>
                                      <p:to>
                                        <p:strVal val="visible"/>
                                      </p:to>
                                    </p:set>
                                    <p:anim calcmode="lin" valueType="num">
                                      <p:cBhvr additive="base">
                                        <p:cTn id="31" dur="500" fill="hold"/>
                                        <p:tgtEl>
                                          <p:spTgt spid="20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A963CFD-ED5A-4CEF-81AD-2584520F2E0A}" type="slidenum">
              <a:rPr lang="en-AU"/>
              <a:pPr>
                <a:defRPr/>
              </a:pPr>
              <a:t>10</a:t>
            </a:fld>
            <a:endParaRPr lang="en-AU" dirty="0"/>
          </a:p>
        </p:txBody>
      </p:sp>
      <p:sp>
        <p:nvSpPr>
          <p:cNvPr id="14338" name="Rectangle 2"/>
          <p:cNvSpPr>
            <a:spLocks noGrp="1" noChangeArrowheads="1"/>
          </p:cNvSpPr>
          <p:nvPr>
            <p:ph type="title"/>
          </p:nvPr>
        </p:nvSpPr>
        <p:spPr>
          <a:xfrm>
            <a:off x="457200" y="292100"/>
            <a:ext cx="8229600" cy="993775"/>
          </a:xfrm>
        </p:spPr>
        <p:txBody>
          <a:bodyPr/>
          <a:lstStyle/>
          <a:p>
            <a:pPr eaLnBrk="1" hangingPunct="1">
              <a:defRPr/>
            </a:pPr>
            <a:r>
              <a:rPr lang="en-AU" dirty="0" smtClean="0"/>
              <a:t>Traditional mediation practices </a:t>
            </a:r>
          </a:p>
        </p:txBody>
      </p:sp>
      <p:sp>
        <p:nvSpPr>
          <p:cNvPr id="14339" name="Rectangle 3"/>
          <p:cNvSpPr>
            <a:spLocks noGrp="1" noChangeArrowheads="1"/>
          </p:cNvSpPr>
          <p:nvPr>
            <p:ph type="body" idx="1"/>
          </p:nvPr>
        </p:nvSpPr>
        <p:spPr>
          <a:xfrm>
            <a:off x="457200" y="1268760"/>
            <a:ext cx="8229600" cy="4896544"/>
          </a:xfrm>
          <a:solidFill>
            <a:srgbClr val="FFC000"/>
          </a:solidFill>
        </p:spPr>
        <p:txBody>
          <a:bodyPr/>
          <a:lstStyle/>
          <a:p>
            <a:pPr eaLnBrk="1" hangingPunct="1">
              <a:defRPr/>
            </a:pPr>
            <a:r>
              <a:rPr lang="en-GB" sz="2800" dirty="0" smtClean="0"/>
              <a:t>In many countries and cultures, including those in the Asia Pacific region, there is a longstanding history of informal conflict resolution practices involving intermediaries or third parties.</a:t>
            </a:r>
          </a:p>
          <a:p>
            <a:pPr eaLnBrk="1" hangingPunct="1">
              <a:defRPr/>
            </a:pPr>
            <a:r>
              <a:rPr lang="en-GB" sz="2800" dirty="0" smtClean="0"/>
              <a:t>Some traditional practices are similar to approaches that Westerners define as mediation where the parties make their own decisions, others are more like arbitration, where the third party (e.g. a Chief or Elder) makes the decision or reflects the consensus view.</a:t>
            </a:r>
          </a:p>
          <a:p>
            <a:pPr marL="0" indent="0" eaLnBrk="1" hangingPunct="1">
              <a:buNone/>
              <a:defRPr/>
            </a:pPr>
            <a:r>
              <a:rPr lang="en-GB" sz="2800" dirty="0" smtClean="0"/>
              <a:t> </a:t>
            </a:r>
          </a:p>
          <a:p>
            <a:pPr lvl="1" eaLnBrk="1" hangingPunct="1">
              <a:buFont typeface="Tahoma" pitchFamily="34" charset="0"/>
              <a:buNone/>
              <a:defRPr/>
            </a:pPr>
            <a:endParaRPr lang="en-AU" sz="2400" dirty="0" smtClean="0"/>
          </a:p>
        </p:txBody>
      </p:sp>
      <p:sp>
        <p:nvSpPr>
          <p:cNvPr id="8" name="Footer Placeholder 7"/>
          <p:cNvSpPr>
            <a:spLocks noGrp="1"/>
          </p:cNvSpPr>
          <p:nvPr>
            <p:ph type="ftr" sz="quarter" idx="11"/>
          </p:nvPr>
        </p:nvSpPr>
        <p:spPr>
          <a:xfrm>
            <a:off x="2667000" y="6356350"/>
            <a:ext cx="4137248"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25302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aborig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8225" y="2847975"/>
            <a:ext cx="23828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642938"/>
            <a:ext cx="8435280" cy="5786437"/>
          </a:xfrm>
        </p:spPr>
        <p:txBody>
          <a:bodyPr/>
          <a:lstStyle/>
          <a:p>
            <a:pPr marL="93663" indent="-4763" algn="ctr" eaLnBrk="1" hangingPunct="1">
              <a:buFont typeface="Wingdings 2" pitchFamily="18" charset="2"/>
              <a:buNone/>
              <a:defRPr/>
            </a:pPr>
            <a:r>
              <a:rPr lang="en-AU" sz="2800" dirty="0" smtClean="0">
                <a:latin typeface="Arial" pitchFamily="34" charset="0"/>
                <a:cs typeface="Arial" pitchFamily="34" charset="0"/>
              </a:rPr>
              <a:t>Australian and NZ indigenous communities and many other indigenous groups in the Asia-Pacific region are more likely use an approach which:</a:t>
            </a:r>
            <a:endParaRPr lang="en-AU" sz="1800" dirty="0" smtClean="0">
              <a:latin typeface="Arial" pitchFamily="34" charset="0"/>
              <a:cs typeface="Arial" pitchFamily="34" charset="0"/>
            </a:endParaRPr>
          </a:p>
          <a:p>
            <a:pPr marL="620712" indent="-342900" eaLnBrk="1" hangingPunct="1">
              <a:defRPr/>
            </a:pPr>
            <a:r>
              <a:rPr lang="en-AU" sz="2000" dirty="0" smtClean="0">
                <a:latin typeface="Arial" pitchFamily="34" charset="0"/>
                <a:cs typeface="Arial" pitchFamily="34" charset="0"/>
              </a:rPr>
              <a:t>involves the broader extended family and/or community</a:t>
            </a:r>
          </a:p>
          <a:p>
            <a:pPr marL="809625" indent="-531813" eaLnBrk="1" hangingPunct="1">
              <a:buFont typeface="Wingdings 2" pitchFamily="18" charset="2"/>
              <a:buNone/>
              <a:defRPr/>
            </a:pPr>
            <a:endParaRPr lang="en-AU" sz="8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uses indirect or circular communication</a:t>
            </a:r>
          </a:p>
          <a:p>
            <a:pPr marL="809625" indent="-531813" eaLnBrk="1" hangingPunct="1">
              <a:defRPr/>
            </a:pPr>
            <a:endParaRPr lang="en-AU" sz="8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focuses on restoring harmony </a:t>
            </a:r>
          </a:p>
          <a:p>
            <a:pPr marL="809625" indent="-531813" eaLnBrk="1" hangingPunct="1">
              <a:defRPr/>
            </a:pPr>
            <a:endParaRPr lang="en-AU" sz="8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is holistic </a:t>
            </a:r>
          </a:p>
          <a:p>
            <a:pPr marL="809625" indent="-531813" eaLnBrk="1" hangingPunct="1">
              <a:defRPr/>
            </a:pPr>
            <a:endParaRPr lang="en-AU" sz="8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is concerned with face-saving</a:t>
            </a:r>
          </a:p>
          <a:p>
            <a:pPr marL="809625" indent="-531813" eaLnBrk="1" hangingPunct="1">
              <a:defRPr/>
            </a:pPr>
            <a:endParaRPr lang="en-AU" sz="8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values the restoration of relationships</a:t>
            </a:r>
          </a:p>
          <a:p>
            <a:pPr marL="277812" indent="0" eaLnBrk="1" hangingPunct="1">
              <a:buNone/>
              <a:defRPr/>
            </a:pPr>
            <a:endParaRPr lang="en-AU" sz="2000" dirty="0" smtClean="0">
              <a:latin typeface="Arial" pitchFamily="34" charset="0"/>
              <a:cs typeface="Arial" pitchFamily="34" charset="0"/>
            </a:endParaRPr>
          </a:p>
          <a:p>
            <a:pPr marL="809625" indent="-531813" eaLnBrk="1" hangingPunct="1">
              <a:defRPr/>
            </a:pPr>
            <a:r>
              <a:rPr lang="en-AU" sz="2000" dirty="0" smtClean="0">
                <a:latin typeface="Arial" pitchFamily="34" charset="0"/>
                <a:cs typeface="Arial" pitchFamily="34" charset="0"/>
              </a:rPr>
              <a:t>relies on a respected elder as mediator</a:t>
            </a:r>
          </a:p>
          <a:p>
            <a:pPr marL="277812" indent="0" eaLnBrk="1" hangingPunct="1">
              <a:buNone/>
              <a:defRPr/>
            </a:pPr>
            <a:endParaRPr lang="en-AU" sz="2000" dirty="0" smtClean="0">
              <a:latin typeface="Arial" pitchFamily="34" charset="0"/>
              <a:cs typeface="Arial" pitchFamily="34" charset="0"/>
            </a:endParaRPr>
          </a:p>
          <a:p>
            <a:pPr marL="809625" indent="-531813" eaLnBrk="1" hangingPunct="1">
              <a:defRPr/>
            </a:pPr>
            <a:r>
              <a:rPr lang="en-AU" sz="2000" dirty="0">
                <a:latin typeface="Arial" pitchFamily="34" charset="0"/>
                <a:cs typeface="Arial" pitchFamily="34" charset="0"/>
              </a:rPr>
              <a:t>i</a:t>
            </a:r>
            <a:r>
              <a:rPr lang="en-AU" sz="2000" dirty="0" smtClean="0">
                <a:latin typeface="Arial" pitchFamily="34" charset="0"/>
                <a:cs typeface="Arial" pitchFamily="34" charset="0"/>
              </a:rPr>
              <a:t>s conducted in open spaces, often outside</a:t>
            </a:r>
          </a:p>
          <a:p>
            <a:pPr marL="809625" indent="-531813" eaLnBrk="1" hangingPunct="1">
              <a:defRPr/>
            </a:pPr>
            <a:endParaRPr lang="en-AU"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5F05AB80-7D21-4477-818D-DB55F3AC0FE2}" type="slidenum">
              <a:rPr lang="en-AU" smtClean="0"/>
              <a:pPr>
                <a:defRPr/>
              </a:pPr>
              <a:t>11</a:t>
            </a:fld>
            <a:endParaRPr lang="en-AU"/>
          </a:p>
        </p:txBody>
      </p:sp>
      <p:sp>
        <p:nvSpPr>
          <p:cNvPr id="2" name="Footer Placeholder 1"/>
          <p:cNvSpPr>
            <a:spLocks noGrp="1"/>
          </p:cNvSpPr>
          <p:nvPr>
            <p:ph type="ftr" sz="quarter" idx="11"/>
          </p:nvPr>
        </p:nvSpPr>
        <p:spPr>
          <a:xfrm>
            <a:off x="1835696" y="6356350"/>
            <a:ext cx="4184104" cy="365125"/>
          </a:xfrm>
        </p:spPr>
        <p:txBody>
          <a:bodyPr/>
          <a:lstStyle/>
          <a:p>
            <a:pPr>
              <a:defRPr/>
            </a:pPr>
            <a:r>
              <a:rPr lang="en-AU" smtClean="0"/>
              <a:t>Copyright 2016. Associate Professor Dale Bagshaw, PhD</a:t>
            </a:r>
            <a:endParaRPr lang="en-AU"/>
          </a:p>
        </p:txBody>
      </p:sp>
    </p:spTree>
    <p:extLst>
      <p:ext uri="{BB962C8B-B14F-4D97-AF65-F5344CB8AC3E}">
        <p14:creationId xmlns:p14="http://schemas.microsoft.com/office/powerpoint/2010/main" val="36295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 calcmode="lin" valueType="num">
                                      <p:cBhvr additive="base">
                                        <p:cTn id="3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 calcmode="lin" valueType="num">
                                      <p:cBhvr additive="base">
                                        <p:cTn id="4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 calcmode="lin" valueType="num">
                                      <p:cBhvr additive="base">
                                        <p:cTn id="4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lstStyle/>
          <a:p>
            <a:pPr eaLnBrk="1" hangingPunct="1">
              <a:defRPr/>
            </a:pPr>
            <a:r>
              <a:rPr lang="en-AU" dirty="0" smtClean="0"/>
              <a:t>Mediation and Religion </a:t>
            </a:r>
          </a:p>
        </p:txBody>
      </p:sp>
      <p:sp>
        <p:nvSpPr>
          <p:cNvPr id="7" name="Text Placeholder 6"/>
          <p:cNvSpPr>
            <a:spLocks noGrp="1"/>
          </p:cNvSpPr>
          <p:nvPr>
            <p:ph type="body" idx="1"/>
          </p:nvPr>
        </p:nvSpPr>
        <p:spPr>
          <a:xfrm>
            <a:off x="457200" y="1855248"/>
            <a:ext cx="4040188" cy="133592"/>
          </a:xfrm>
        </p:spPr>
        <p:txBody>
          <a:bodyPr/>
          <a:lstStyle/>
          <a:p>
            <a:endParaRPr lang="en-AU" dirty="0"/>
          </a:p>
        </p:txBody>
      </p:sp>
      <p:sp>
        <p:nvSpPr>
          <p:cNvPr id="8" name="Text Placeholder 7"/>
          <p:cNvSpPr>
            <a:spLocks noGrp="1"/>
          </p:cNvSpPr>
          <p:nvPr>
            <p:ph type="body" sz="half" idx="3"/>
          </p:nvPr>
        </p:nvSpPr>
        <p:spPr/>
        <p:txBody>
          <a:bodyPr/>
          <a:lstStyle/>
          <a:p>
            <a:endParaRPr lang="en-AU"/>
          </a:p>
        </p:txBody>
      </p:sp>
      <p:sp>
        <p:nvSpPr>
          <p:cNvPr id="3" name="Content Placeholder 2"/>
          <p:cNvSpPr>
            <a:spLocks noGrp="1"/>
          </p:cNvSpPr>
          <p:nvPr>
            <p:ph sz="quarter" idx="2"/>
          </p:nvPr>
        </p:nvSpPr>
        <p:spPr>
          <a:xfrm>
            <a:off x="457200" y="1772816"/>
            <a:ext cx="4040188" cy="4587504"/>
          </a:xfrm>
        </p:spPr>
        <p:txBody>
          <a:bodyPr/>
          <a:lstStyle/>
          <a:p>
            <a:pPr eaLnBrk="1" hangingPunct="1">
              <a:defRPr/>
            </a:pPr>
            <a:endParaRPr lang="en-GB" dirty="0" smtClean="0"/>
          </a:p>
          <a:p>
            <a:pPr eaLnBrk="1" hangingPunct="1">
              <a:defRPr/>
            </a:pPr>
            <a:endParaRPr lang="en-GB" dirty="0"/>
          </a:p>
          <a:p>
            <a:pPr marL="0" indent="0" eaLnBrk="1" hangingPunct="1">
              <a:buNone/>
              <a:defRPr/>
            </a:pPr>
            <a:r>
              <a:rPr lang="en-GB" sz="2400" dirty="0" smtClean="0"/>
              <a:t>Traditional or customary mediation practices are </a:t>
            </a:r>
          </a:p>
          <a:p>
            <a:pPr marL="0" indent="0" eaLnBrk="1" hangingPunct="1">
              <a:buNone/>
              <a:defRPr/>
            </a:pPr>
            <a:r>
              <a:rPr lang="en-GB" sz="2400" dirty="0" smtClean="0"/>
              <a:t>often grounded in </a:t>
            </a:r>
          </a:p>
          <a:p>
            <a:pPr marL="0" indent="0" eaLnBrk="1" hangingPunct="1">
              <a:buNone/>
              <a:defRPr/>
            </a:pPr>
            <a:r>
              <a:rPr lang="en-GB" sz="2400" dirty="0" smtClean="0"/>
              <a:t>religious principles e.g.  </a:t>
            </a:r>
            <a:r>
              <a:rPr lang="en-AU" sz="2400" dirty="0" smtClean="0"/>
              <a:t>Islamic , Confucian, Christian, </a:t>
            </a:r>
          </a:p>
          <a:p>
            <a:pPr marL="0" indent="0" eaLnBrk="1" hangingPunct="1">
              <a:buNone/>
              <a:defRPr/>
            </a:pPr>
            <a:r>
              <a:rPr lang="en-AU" sz="2400" dirty="0" smtClean="0"/>
              <a:t>Hindu, Buddhist, Jewish </a:t>
            </a:r>
          </a:p>
          <a:p>
            <a:pPr marL="0" indent="0" eaLnBrk="1" hangingPunct="1">
              <a:buNone/>
              <a:defRPr/>
            </a:pPr>
            <a:r>
              <a:rPr lang="en-AU" sz="2400" dirty="0" smtClean="0"/>
              <a:t> </a:t>
            </a:r>
            <a:r>
              <a:rPr lang="en-AU" sz="2400" dirty="0" err="1" smtClean="0"/>
              <a:t>etc</a:t>
            </a:r>
            <a:endParaRPr lang="en-AU" sz="2400" dirty="0" smtClean="0"/>
          </a:p>
          <a:p>
            <a:pPr eaLnBrk="1" hangingPunct="1">
              <a:defRPr/>
            </a:pPr>
            <a:endParaRPr lang="en-AU" dirty="0" smtClean="0"/>
          </a:p>
        </p:txBody>
      </p:sp>
      <p:sp>
        <p:nvSpPr>
          <p:cNvPr id="9" name="Content Placeholder 8"/>
          <p:cNvSpPr>
            <a:spLocks noGrp="1"/>
          </p:cNvSpPr>
          <p:nvPr>
            <p:ph sz="quarter" idx="4"/>
          </p:nvPr>
        </p:nvSpPr>
        <p:spPr/>
        <p:txBody>
          <a:bodyPr/>
          <a:lstStyle/>
          <a:p>
            <a:endParaRPr lang="en-AU"/>
          </a:p>
        </p:txBody>
      </p:sp>
      <p:sp>
        <p:nvSpPr>
          <p:cNvPr id="4" name="Footer Placeholder 3"/>
          <p:cNvSpPr>
            <a:spLocks noGrp="1"/>
          </p:cNvSpPr>
          <p:nvPr>
            <p:ph type="ftr" sz="quarter" idx="11"/>
          </p:nvPr>
        </p:nvSpPr>
        <p:spPr>
          <a:xfrm>
            <a:off x="1979712" y="6356350"/>
            <a:ext cx="4040088"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1D61E3EB-6B91-4AA5-BCFE-2DD5CAA50B92}" type="slidenum">
              <a:rPr lang="en-AU"/>
              <a:pPr>
                <a:defRPr/>
              </a:pPr>
              <a:t>12</a:t>
            </a:fld>
            <a:endParaRPr lang="en-AU" dirty="0"/>
          </a:p>
        </p:txBody>
      </p:sp>
      <p:pic>
        <p:nvPicPr>
          <p:cNvPr id="6" name="Picture 4" descr="C:\Documents and Settings\bagshadm\My Documents\My Pictures\War and reli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844824"/>
            <a:ext cx="5148064" cy="4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81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4000" dirty="0" smtClean="0"/>
              <a:t>Western forms of mediation, developed in the 1960’s, originated in the US.</a:t>
            </a:r>
            <a:endParaRPr lang="en-AU" sz="4000" dirty="0"/>
          </a:p>
        </p:txBody>
      </p:sp>
      <p:sp>
        <p:nvSpPr>
          <p:cNvPr id="3" name="Content Placeholder 2"/>
          <p:cNvSpPr>
            <a:spLocks noGrp="1"/>
          </p:cNvSpPr>
          <p:nvPr>
            <p:ph idx="1"/>
          </p:nvPr>
        </p:nvSpPr>
        <p:spPr/>
        <p:txBody>
          <a:bodyPr/>
          <a:lstStyle/>
          <a:p>
            <a:pPr marL="0" indent="0">
              <a:buNone/>
              <a:defRPr/>
            </a:pPr>
            <a:r>
              <a:rPr lang="en-AU" dirty="0" smtClean="0"/>
              <a:t>1</a:t>
            </a:r>
            <a:r>
              <a:rPr lang="en-AU" baseline="30000" dirty="0" smtClean="0"/>
              <a:t>st</a:t>
            </a:r>
            <a:r>
              <a:rPr lang="en-AU" dirty="0" smtClean="0"/>
              <a:t> Australian National Mediation Conference in Adelaide, South Australia, 1993</a:t>
            </a:r>
          </a:p>
          <a:p>
            <a:pPr marL="0" indent="0">
              <a:buNone/>
              <a:defRPr/>
            </a:pPr>
            <a:r>
              <a:rPr lang="en-AU" b="1" dirty="0" smtClean="0">
                <a:solidFill>
                  <a:srgbClr val="FF0000"/>
                </a:solidFill>
              </a:rPr>
              <a:t>1</a:t>
            </a:r>
            <a:r>
              <a:rPr lang="en-AU" b="1" baseline="30000" dirty="0" smtClean="0">
                <a:solidFill>
                  <a:srgbClr val="FF0000"/>
                </a:solidFill>
              </a:rPr>
              <a:t>st</a:t>
            </a:r>
            <a:r>
              <a:rPr lang="en-AU" b="1" dirty="0" smtClean="0">
                <a:solidFill>
                  <a:srgbClr val="FF0000"/>
                </a:solidFill>
              </a:rPr>
              <a:t> International Mediation Conference in Dublin, Ireland, 1993</a:t>
            </a:r>
          </a:p>
          <a:p>
            <a:pPr marL="0" indent="0">
              <a:buNone/>
              <a:defRPr/>
            </a:pPr>
            <a:r>
              <a:rPr lang="en-AU" dirty="0" smtClean="0"/>
              <a:t>1</a:t>
            </a:r>
            <a:r>
              <a:rPr lang="en-AU" baseline="30000" dirty="0" smtClean="0"/>
              <a:t>st</a:t>
            </a:r>
            <a:r>
              <a:rPr lang="en-AU" dirty="0" smtClean="0"/>
              <a:t> World </a:t>
            </a:r>
            <a:r>
              <a:rPr lang="en-AU" dirty="0"/>
              <a:t>Mediation Forum </a:t>
            </a:r>
            <a:r>
              <a:rPr lang="en-AU" dirty="0" smtClean="0"/>
              <a:t>in Spain, </a:t>
            </a:r>
            <a:r>
              <a:rPr lang="en-AU" dirty="0"/>
              <a:t>1995</a:t>
            </a:r>
          </a:p>
          <a:p>
            <a:pPr marL="0" indent="0">
              <a:buNone/>
              <a:defRPr/>
            </a:pPr>
            <a:r>
              <a:rPr lang="en-AU" dirty="0" smtClean="0"/>
              <a:t>2</a:t>
            </a:r>
            <a:r>
              <a:rPr lang="en-AU" baseline="30000" dirty="0" smtClean="0"/>
              <a:t>nd</a:t>
            </a:r>
            <a:r>
              <a:rPr lang="en-AU" dirty="0" smtClean="0"/>
              <a:t> International </a:t>
            </a:r>
            <a:r>
              <a:rPr lang="en-AU" dirty="0"/>
              <a:t>M</a:t>
            </a:r>
            <a:r>
              <a:rPr lang="en-AU" dirty="0" smtClean="0"/>
              <a:t>ediation Conference in Adelaide, South Australia in 1996</a:t>
            </a:r>
          </a:p>
          <a:p>
            <a:pPr marL="0" indent="0">
              <a:buNone/>
              <a:defRPr/>
            </a:pPr>
            <a:r>
              <a:rPr lang="en-AU" sz="2800" dirty="0" smtClean="0"/>
              <a:t>1</a:t>
            </a:r>
            <a:r>
              <a:rPr lang="en-AU" sz="2800" baseline="30000" dirty="0" smtClean="0"/>
              <a:t>st</a:t>
            </a:r>
            <a:r>
              <a:rPr lang="en-AU" sz="2800" dirty="0" smtClean="0"/>
              <a:t> </a:t>
            </a:r>
            <a:r>
              <a:rPr lang="en-AU" dirty="0" smtClean="0"/>
              <a:t> Asia Pacific Mediation Forum Conference, Adelaide, South Australia, 2001.</a:t>
            </a:r>
          </a:p>
        </p:txBody>
      </p:sp>
      <p:sp>
        <p:nvSpPr>
          <p:cNvPr id="5" name="Footer Placeholder 4"/>
          <p:cNvSpPr>
            <a:spLocks noGrp="1"/>
          </p:cNvSpPr>
          <p:nvPr>
            <p:ph type="ftr" sz="quarter" idx="11"/>
          </p:nvPr>
        </p:nvSpPr>
        <p:spPr>
          <a:xfrm>
            <a:off x="1187624" y="6381329"/>
            <a:ext cx="4752528" cy="216024"/>
          </a:xfrm>
        </p:spPr>
        <p:txBody>
          <a:bodyPr/>
          <a:lstStyle/>
          <a:p>
            <a:pPr>
              <a:defRPr/>
            </a:pPr>
            <a:r>
              <a:rPr lang="en-AU" smtClean="0"/>
              <a:t>Copyright 2016. Associate Professor Dale Bagshaw, PhD</a:t>
            </a:r>
            <a:endParaRPr lang="en-AU" dirty="0"/>
          </a:p>
        </p:txBody>
      </p:sp>
      <p:sp>
        <p:nvSpPr>
          <p:cNvPr id="6" name="Slide Number Placeholder 5"/>
          <p:cNvSpPr>
            <a:spLocks noGrp="1"/>
          </p:cNvSpPr>
          <p:nvPr>
            <p:ph type="sldNum" sz="quarter" idx="12"/>
          </p:nvPr>
        </p:nvSpPr>
        <p:spPr/>
        <p:txBody>
          <a:bodyPr/>
          <a:lstStyle/>
          <a:p>
            <a:pPr>
              <a:defRPr/>
            </a:pPr>
            <a:fld id="{D3A7A9C0-6981-4A98-A3CD-64EA55DD8697}" type="slidenum">
              <a:rPr lang="en-AU" smtClean="0"/>
              <a:pPr>
                <a:defRPr/>
              </a:pPr>
              <a:t>13</a:t>
            </a:fld>
            <a:endParaRPr lang="en-AU" dirty="0"/>
          </a:p>
        </p:txBody>
      </p:sp>
    </p:spTree>
    <p:extLst>
      <p:ext uri="{BB962C8B-B14F-4D97-AF65-F5344CB8AC3E}">
        <p14:creationId xmlns:p14="http://schemas.microsoft.com/office/powerpoint/2010/main" val="325922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476673"/>
            <a:ext cx="8572500" cy="6167016"/>
          </a:xfrm>
        </p:spPr>
        <p:txBody>
          <a:bodyPr/>
          <a:lstStyle/>
          <a:p>
            <a:pPr marL="715963" indent="0" eaLnBrk="1" hangingPunct="1">
              <a:buFont typeface="Wingdings 2" pitchFamily="18" charset="2"/>
              <a:buNone/>
              <a:defRPr/>
            </a:pPr>
            <a:r>
              <a:rPr lang="en-AU" sz="3200" b="1" dirty="0" smtClean="0">
                <a:latin typeface="Arial" pitchFamily="34" charset="0"/>
                <a:cs typeface="Arial" pitchFamily="34" charset="0"/>
              </a:rPr>
              <a:t>Factors contributing to the increased interest in mediation in legal systems:</a:t>
            </a:r>
          </a:p>
          <a:p>
            <a:pPr marL="0" indent="0" eaLnBrk="1" hangingPunct="1">
              <a:buFont typeface="Wingdings 2" pitchFamily="18" charset="2"/>
              <a:buNone/>
              <a:defRPr/>
            </a:pPr>
            <a:endParaRPr lang="en-AU" sz="1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Inability of the courts to deal with the increasing load of cases</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Long court delays</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Scarce resources (e.g. legal aid)</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Rising cost of litigation</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Uncertainty of adjudicated outcomes</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smtClean="0">
                <a:latin typeface="Arial" pitchFamily="34" charset="0"/>
                <a:cs typeface="Arial" pitchFamily="34" charset="0"/>
              </a:rPr>
              <a:t>The need to preserve ongoing relationships</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spcBef>
                <a:spcPts val="0"/>
              </a:spcBef>
              <a:defRPr/>
            </a:pPr>
            <a:r>
              <a:rPr lang="en-AU" sz="2000" dirty="0">
                <a:latin typeface="Arial" pitchFamily="34" charset="0"/>
                <a:cs typeface="Arial" pitchFamily="34" charset="0"/>
              </a:rPr>
              <a:t>P</a:t>
            </a:r>
            <a:r>
              <a:rPr lang="en-AU" sz="2000" dirty="0" smtClean="0">
                <a:latin typeface="Arial" pitchFamily="34" charset="0"/>
                <a:cs typeface="Arial" pitchFamily="34" charset="0"/>
              </a:rPr>
              <a:t>eople choosing to stay in control of their conflict or dispute and its resolution</a:t>
            </a:r>
          </a:p>
          <a:p>
            <a:pPr marL="1247775" indent="-450850" eaLnBrk="1" hangingPunct="1">
              <a:spcBef>
                <a:spcPts val="0"/>
              </a:spcBef>
              <a:buFont typeface="Wingdings 2" pitchFamily="18" charset="2"/>
              <a:buNone/>
              <a:defRPr/>
            </a:pPr>
            <a:endParaRPr lang="en-AU" sz="800" dirty="0" smtClean="0">
              <a:latin typeface="Arial" pitchFamily="34" charset="0"/>
              <a:cs typeface="Arial" pitchFamily="34" charset="0"/>
            </a:endParaRPr>
          </a:p>
          <a:p>
            <a:pPr marL="1247775" indent="-450850" eaLnBrk="1" hangingPunct="1">
              <a:lnSpc>
                <a:spcPct val="150000"/>
              </a:lnSpc>
              <a:spcBef>
                <a:spcPts val="0"/>
              </a:spcBef>
              <a:defRPr/>
            </a:pPr>
            <a:r>
              <a:rPr lang="en-AU" sz="2000" dirty="0" smtClean="0">
                <a:latin typeface="Arial" pitchFamily="34" charset="0"/>
                <a:cs typeface="Arial" pitchFamily="34" charset="0"/>
              </a:rPr>
              <a:t>Privacy to avoid public humiliation or to save face</a:t>
            </a:r>
          </a:p>
          <a:p>
            <a:pPr marL="1247775" indent="-450850" eaLnBrk="1" hangingPunct="1">
              <a:spcBef>
                <a:spcPts val="0"/>
              </a:spcBef>
              <a:defRPr/>
            </a:pPr>
            <a:r>
              <a:rPr lang="en-AU" sz="2000" dirty="0" smtClean="0">
                <a:latin typeface="Arial" pitchFamily="34" charset="0"/>
                <a:cs typeface="Arial" pitchFamily="34" charset="0"/>
              </a:rPr>
              <a:t>Mediation is more in keeping with some of the traditional/cultural ways of resolving conflicts.</a:t>
            </a:r>
            <a:endParaRPr lang="en-AU"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331C1E80-0D5D-44B6-BE1B-7D7EC72711E4}" type="slidenum">
              <a:rPr lang="en-AU" smtClean="0"/>
              <a:pPr>
                <a:defRPr/>
              </a:pPr>
              <a:t>14</a:t>
            </a:fld>
            <a:endParaRPr lang="en-AU"/>
          </a:p>
        </p:txBody>
      </p:sp>
      <p:sp>
        <p:nvSpPr>
          <p:cNvPr id="2" name="Footer Placeholder 1"/>
          <p:cNvSpPr>
            <a:spLocks noGrp="1"/>
          </p:cNvSpPr>
          <p:nvPr>
            <p:ph type="ftr" sz="quarter" idx="11"/>
          </p:nvPr>
        </p:nvSpPr>
        <p:spPr>
          <a:xfrm>
            <a:off x="2667000" y="6356350"/>
            <a:ext cx="4569296"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188" y="620688"/>
            <a:ext cx="5572125" cy="6023000"/>
          </a:xfrm>
        </p:spPr>
        <p:txBody>
          <a:bodyPr/>
          <a:lstStyle/>
          <a:p>
            <a:pPr marL="363538" indent="0" eaLnBrk="1" hangingPunct="1">
              <a:buFont typeface="Wingdings 2" pitchFamily="18" charset="2"/>
              <a:buNone/>
              <a:defRPr/>
            </a:pPr>
            <a:r>
              <a:rPr lang="en-AU" sz="3200" dirty="0" smtClean="0">
                <a:latin typeface="Arial" pitchFamily="34" charset="0"/>
                <a:cs typeface="Arial" pitchFamily="34" charset="0"/>
              </a:rPr>
              <a:t>In some countries in the world judicial systems are either non-existent, corrupt or suffer from …</a:t>
            </a:r>
          </a:p>
          <a:p>
            <a:pPr marL="363538" indent="0" eaLnBrk="1" hangingPunct="1">
              <a:buFont typeface="Wingdings 2" pitchFamily="18" charset="2"/>
              <a:buNone/>
              <a:defRPr/>
            </a:pPr>
            <a:endParaRPr lang="en-AU" sz="1800" dirty="0" smtClean="0">
              <a:latin typeface="Arial" pitchFamily="34" charset="0"/>
              <a:cs typeface="Arial" pitchFamily="34" charset="0"/>
            </a:endParaRPr>
          </a:p>
          <a:p>
            <a:pPr marL="804863" indent="-441325" eaLnBrk="1" hangingPunct="1">
              <a:spcBef>
                <a:spcPts val="0"/>
              </a:spcBef>
              <a:defRPr/>
            </a:pPr>
            <a:r>
              <a:rPr lang="en-AU" sz="2400" dirty="0">
                <a:latin typeface="Arial" pitchFamily="34" charset="0"/>
                <a:cs typeface="Arial" pitchFamily="34" charset="0"/>
              </a:rPr>
              <a:t>i</a:t>
            </a:r>
            <a:r>
              <a:rPr lang="en-AU" sz="2400" dirty="0" smtClean="0">
                <a:latin typeface="Arial" pitchFamily="34" charset="0"/>
                <a:cs typeface="Arial" pitchFamily="34" charset="0"/>
              </a:rPr>
              <a:t>nsufficient institutional resources</a:t>
            </a:r>
          </a:p>
          <a:p>
            <a:pPr marL="804863" indent="-441325" eaLnBrk="1" hangingPunct="1">
              <a:spcBef>
                <a:spcPts val="0"/>
              </a:spcBef>
              <a:buFont typeface="Wingdings 2" pitchFamily="18" charset="2"/>
              <a:buNone/>
              <a:defRPr/>
            </a:pPr>
            <a:endParaRPr lang="en-AU" sz="1200" dirty="0" smtClean="0">
              <a:latin typeface="Arial" pitchFamily="34" charset="0"/>
              <a:cs typeface="Arial" pitchFamily="34" charset="0"/>
            </a:endParaRPr>
          </a:p>
          <a:p>
            <a:pPr marL="804863" indent="-441325" eaLnBrk="1" hangingPunct="1">
              <a:spcBef>
                <a:spcPts val="0"/>
              </a:spcBef>
              <a:defRPr/>
            </a:pPr>
            <a:r>
              <a:rPr lang="en-AU" sz="2400" dirty="0">
                <a:latin typeface="Arial" pitchFamily="34" charset="0"/>
                <a:cs typeface="Arial" pitchFamily="34" charset="0"/>
              </a:rPr>
              <a:t>o</a:t>
            </a:r>
            <a:r>
              <a:rPr lang="en-AU" sz="2400" dirty="0" smtClean="0">
                <a:latin typeface="Arial" pitchFamily="34" charset="0"/>
                <a:cs typeface="Arial" pitchFamily="34" charset="0"/>
              </a:rPr>
              <a:t>utdated procedures</a:t>
            </a:r>
          </a:p>
          <a:p>
            <a:pPr marL="804863" indent="-441325" eaLnBrk="1" hangingPunct="1">
              <a:spcBef>
                <a:spcPts val="0"/>
              </a:spcBef>
              <a:buFont typeface="Wingdings 2" pitchFamily="18" charset="2"/>
              <a:buNone/>
              <a:defRPr/>
            </a:pPr>
            <a:endParaRPr lang="en-AU" sz="1200" dirty="0" smtClean="0">
              <a:latin typeface="Arial" pitchFamily="34" charset="0"/>
              <a:cs typeface="Arial" pitchFamily="34" charset="0"/>
            </a:endParaRPr>
          </a:p>
          <a:p>
            <a:pPr marL="804863" indent="-441325" eaLnBrk="1" hangingPunct="1">
              <a:spcBef>
                <a:spcPts val="0"/>
              </a:spcBef>
              <a:defRPr/>
            </a:pPr>
            <a:r>
              <a:rPr lang="en-AU" sz="2400" dirty="0">
                <a:latin typeface="Arial" pitchFamily="34" charset="0"/>
                <a:cs typeface="Arial" pitchFamily="34" charset="0"/>
              </a:rPr>
              <a:t>e</a:t>
            </a:r>
            <a:r>
              <a:rPr lang="en-AU" sz="2400" dirty="0" smtClean="0">
                <a:latin typeface="Arial" pitchFamily="34" charset="0"/>
                <a:cs typeface="Arial" pitchFamily="34" charset="0"/>
              </a:rPr>
              <a:t>xcessive adversarial, lengthy </a:t>
            </a:r>
          </a:p>
          <a:p>
            <a:pPr marL="804863" indent="-441325" eaLnBrk="1" hangingPunct="1">
              <a:spcBef>
                <a:spcPts val="0"/>
              </a:spcBef>
              <a:buFont typeface="Wingdings 2" pitchFamily="18" charset="2"/>
              <a:buNone/>
              <a:defRPr/>
            </a:pPr>
            <a:r>
              <a:rPr lang="en-AU" sz="2400" dirty="0" smtClean="0">
                <a:latin typeface="Arial" pitchFamily="34" charset="0"/>
                <a:cs typeface="Arial" pitchFamily="34" charset="0"/>
              </a:rPr>
              <a:t>	and costly trials</a:t>
            </a:r>
          </a:p>
          <a:p>
            <a:pPr marL="804863" indent="-441325" eaLnBrk="1" hangingPunct="1">
              <a:spcBef>
                <a:spcPts val="0"/>
              </a:spcBef>
              <a:buFont typeface="Wingdings 2" pitchFamily="18" charset="2"/>
              <a:buNone/>
              <a:defRPr/>
            </a:pPr>
            <a:endParaRPr lang="en-AU" sz="1200" dirty="0" smtClean="0">
              <a:latin typeface="Arial" pitchFamily="34" charset="0"/>
              <a:cs typeface="Arial" pitchFamily="34" charset="0"/>
            </a:endParaRPr>
          </a:p>
          <a:p>
            <a:pPr marL="804863" indent="-441325" eaLnBrk="1" hangingPunct="1">
              <a:spcBef>
                <a:spcPts val="0"/>
              </a:spcBef>
              <a:defRPr/>
            </a:pPr>
            <a:r>
              <a:rPr lang="en-AU" sz="2400" dirty="0">
                <a:latin typeface="Arial" pitchFamily="34" charset="0"/>
                <a:cs typeface="Arial" pitchFamily="34" charset="0"/>
              </a:rPr>
              <a:t>u</a:t>
            </a:r>
            <a:r>
              <a:rPr lang="en-AU" sz="2400" dirty="0" smtClean="0">
                <a:latin typeface="Arial" pitchFamily="34" charset="0"/>
                <a:cs typeface="Arial" pitchFamily="34" charset="0"/>
              </a:rPr>
              <a:t>nenforceable judgements</a:t>
            </a:r>
          </a:p>
          <a:p>
            <a:pPr marL="804863" indent="-441325" eaLnBrk="1" hangingPunct="1">
              <a:spcBef>
                <a:spcPts val="0"/>
              </a:spcBef>
              <a:defRPr/>
            </a:pPr>
            <a:endParaRPr lang="en-AU" sz="1200" dirty="0" smtClean="0">
              <a:latin typeface="Arial" pitchFamily="34" charset="0"/>
              <a:cs typeface="Arial" pitchFamily="34" charset="0"/>
            </a:endParaRPr>
          </a:p>
          <a:p>
            <a:pPr marL="804863" indent="-441325" eaLnBrk="1" hangingPunct="1">
              <a:spcBef>
                <a:spcPts val="0"/>
              </a:spcBef>
              <a:defRPr/>
            </a:pPr>
            <a:r>
              <a:rPr lang="en-AU" sz="2400" dirty="0">
                <a:latin typeface="Arial" pitchFamily="34" charset="0"/>
                <a:cs typeface="Arial" pitchFamily="34" charset="0"/>
              </a:rPr>
              <a:t>c</a:t>
            </a:r>
            <a:r>
              <a:rPr lang="en-AU" sz="2400" dirty="0" smtClean="0">
                <a:latin typeface="Arial" pitchFamily="34" charset="0"/>
                <a:cs typeface="Arial" pitchFamily="34" charset="0"/>
              </a:rPr>
              <a:t>ourt backlogs</a:t>
            </a:r>
            <a:endParaRPr lang="en-AU" sz="2400" dirty="0">
              <a:latin typeface="Arial" pitchFamily="34" charset="0"/>
              <a:cs typeface="Arial" pitchFamily="34" charset="0"/>
            </a:endParaRPr>
          </a:p>
        </p:txBody>
      </p:sp>
      <p:pic>
        <p:nvPicPr>
          <p:cNvPr id="19458" name="Picture 2" descr="D:\Temp\Temporary Internet Files\Content.IE5\R3YCUIA5\MCj04348790000[1].png"/>
          <p:cNvPicPr>
            <a:picLocks noChangeAspect="1" noChangeArrowheads="1"/>
          </p:cNvPicPr>
          <p:nvPr/>
        </p:nvPicPr>
        <p:blipFill>
          <a:blip r:embed="rId2"/>
          <a:srcRect/>
          <a:stretch>
            <a:fillRect/>
          </a:stretch>
        </p:blipFill>
        <p:spPr bwMode="auto">
          <a:xfrm>
            <a:off x="4929341" y="2643365"/>
            <a:ext cx="4214659" cy="4214659"/>
          </a:xfrm>
          <a:prstGeom prst="rect">
            <a:avLst/>
          </a:prstGeom>
          <a:noFill/>
          <a:scene3d>
            <a:camera prst="orthographicFront">
              <a:rot lat="0" lon="9600001" rev="0"/>
            </a:camera>
            <a:lightRig rig="threePt" dir="t"/>
          </a:scene3d>
        </p:spPr>
      </p:pic>
      <p:sp>
        <p:nvSpPr>
          <p:cNvPr id="6" name="Slide Number Placeholder 5"/>
          <p:cNvSpPr>
            <a:spLocks noGrp="1"/>
          </p:cNvSpPr>
          <p:nvPr>
            <p:ph type="sldNum" sz="quarter" idx="12"/>
          </p:nvPr>
        </p:nvSpPr>
        <p:spPr/>
        <p:txBody>
          <a:bodyPr/>
          <a:lstStyle/>
          <a:p>
            <a:pPr>
              <a:defRPr/>
            </a:pPr>
            <a:fld id="{9AAB6CAD-234F-41C2-BF96-9F4A005AD771}" type="slidenum">
              <a:rPr lang="en-AU" smtClean="0"/>
              <a:pPr>
                <a:defRPr/>
              </a:pPr>
              <a:t>15</a:t>
            </a:fld>
            <a:endParaRPr lang="en-AU"/>
          </a:p>
        </p:txBody>
      </p:sp>
      <p:sp>
        <p:nvSpPr>
          <p:cNvPr id="2" name="Footer Placeholder 1"/>
          <p:cNvSpPr>
            <a:spLocks noGrp="1"/>
          </p:cNvSpPr>
          <p:nvPr>
            <p:ph type="ftr" sz="quarter" idx="11"/>
          </p:nvPr>
        </p:nvSpPr>
        <p:spPr>
          <a:xfrm>
            <a:off x="2195736" y="6356350"/>
            <a:ext cx="3824064"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85750" y="692696"/>
            <a:ext cx="8643938" cy="720080"/>
          </a:xfrm>
        </p:spPr>
        <p:txBody>
          <a:bodyPr/>
          <a:lstStyle/>
          <a:p>
            <a:pPr eaLnBrk="1" hangingPunct="1"/>
            <a:r>
              <a:rPr lang="en-AU" altLang="en-US" sz="4800" dirty="0" smtClean="0"/>
              <a:t>Western Approaches to Mediation</a:t>
            </a:r>
          </a:p>
        </p:txBody>
      </p:sp>
      <p:sp>
        <p:nvSpPr>
          <p:cNvPr id="3" name="Content Placeholder 2"/>
          <p:cNvSpPr>
            <a:spLocks noGrp="1"/>
          </p:cNvSpPr>
          <p:nvPr>
            <p:ph idx="1"/>
          </p:nvPr>
        </p:nvSpPr>
        <p:spPr>
          <a:xfrm>
            <a:off x="228600" y="1412776"/>
            <a:ext cx="8229600" cy="5088037"/>
          </a:xfrm>
        </p:spPr>
        <p:txBody>
          <a:bodyPr/>
          <a:lstStyle/>
          <a:p>
            <a:pPr marL="93663" indent="-4763" algn="ctr" eaLnBrk="1" hangingPunct="1">
              <a:buFont typeface="Wingdings 2" pitchFamily="18" charset="2"/>
              <a:buNone/>
              <a:defRPr/>
            </a:pPr>
            <a:r>
              <a:rPr lang="en-AU" sz="2400" dirty="0" smtClean="0">
                <a:latin typeface="Arial" pitchFamily="34" charset="0"/>
                <a:cs typeface="Arial" pitchFamily="34" charset="0"/>
              </a:rPr>
              <a:t>There are many Western models of mediation, however practices are dominated by </a:t>
            </a:r>
            <a:r>
              <a:rPr lang="en-AU" sz="2400" i="1" dirty="0" smtClean="0">
                <a:latin typeface="Arial" pitchFamily="34" charset="0"/>
                <a:cs typeface="Arial" pitchFamily="34" charset="0"/>
              </a:rPr>
              <a:t>problem solving </a:t>
            </a:r>
            <a:r>
              <a:rPr lang="en-AU" sz="2400" dirty="0" smtClean="0">
                <a:latin typeface="Arial" pitchFamily="34" charset="0"/>
                <a:cs typeface="Arial" pitchFamily="34" charset="0"/>
              </a:rPr>
              <a:t>and </a:t>
            </a:r>
            <a:r>
              <a:rPr lang="en-AU" sz="2400" i="1" dirty="0" smtClean="0">
                <a:latin typeface="Arial" pitchFamily="34" charset="0"/>
                <a:cs typeface="Arial" pitchFamily="34" charset="0"/>
              </a:rPr>
              <a:t>interest based </a:t>
            </a:r>
            <a:r>
              <a:rPr lang="en-AU" sz="2400" dirty="0" smtClean="0">
                <a:latin typeface="Arial" pitchFamily="34" charset="0"/>
                <a:cs typeface="Arial" pitchFamily="34" charset="0"/>
              </a:rPr>
              <a:t>approaches. From this perspective conflict and disputes are assumed to occur because people do not always share similar:</a:t>
            </a:r>
          </a:p>
          <a:p>
            <a:pPr marL="5014913" indent="-442913" eaLnBrk="1" hangingPunct="1">
              <a:defRPr/>
            </a:pPr>
            <a:r>
              <a:rPr lang="en-AU" sz="2400" dirty="0" smtClean="0">
                <a:latin typeface="Arial" pitchFamily="34" charset="0"/>
                <a:cs typeface="Arial" pitchFamily="34" charset="0"/>
              </a:rPr>
              <a:t>interests</a:t>
            </a:r>
          </a:p>
          <a:p>
            <a:pPr marL="5014913" indent="-442913" eaLnBrk="1" hangingPunct="1">
              <a:defRPr/>
            </a:pPr>
            <a:r>
              <a:rPr lang="en-AU" sz="2400" dirty="0">
                <a:latin typeface="Arial" pitchFamily="34" charset="0"/>
                <a:cs typeface="Arial" pitchFamily="34" charset="0"/>
              </a:rPr>
              <a:t>n</a:t>
            </a:r>
            <a:r>
              <a:rPr lang="en-AU" sz="2400" dirty="0" smtClean="0">
                <a:latin typeface="Arial" pitchFamily="34" charset="0"/>
                <a:cs typeface="Arial" pitchFamily="34" charset="0"/>
              </a:rPr>
              <a:t>eeds</a:t>
            </a:r>
          </a:p>
          <a:p>
            <a:pPr marL="5014913" indent="-442913" eaLnBrk="1" hangingPunct="1">
              <a:defRPr/>
            </a:pPr>
            <a:r>
              <a:rPr lang="en-AU" sz="2400" dirty="0" smtClean="0">
                <a:latin typeface="Arial" pitchFamily="34" charset="0"/>
                <a:cs typeface="Arial" pitchFamily="34" charset="0"/>
              </a:rPr>
              <a:t>goals </a:t>
            </a:r>
          </a:p>
          <a:p>
            <a:pPr marL="5014913" indent="-442913" eaLnBrk="1" hangingPunct="1">
              <a:defRPr/>
            </a:pPr>
            <a:r>
              <a:rPr lang="en-AU" sz="2400" dirty="0" smtClean="0">
                <a:latin typeface="Arial" pitchFamily="34" charset="0"/>
                <a:cs typeface="Arial" pitchFamily="34" charset="0"/>
              </a:rPr>
              <a:t>understandings</a:t>
            </a:r>
          </a:p>
          <a:p>
            <a:pPr marL="5014913" indent="-442913" eaLnBrk="1" hangingPunct="1">
              <a:defRPr/>
            </a:pPr>
            <a:r>
              <a:rPr lang="en-AU" sz="2400" dirty="0">
                <a:latin typeface="Arial" pitchFamily="34" charset="0"/>
                <a:cs typeface="Arial" pitchFamily="34" charset="0"/>
              </a:rPr>
              <a:t>r</a:t>
            </a:r>
            <a:r>
              <a:rPr lang="en-AU" sz="2400" dirty="0" smtClean="0">
                <a:latin typeface="Arial" pitchFamily="34" charset="0"/>
                <a:cs typeface="Arial" pitchFamily="34" charset="0"/>
              </a:rPr>
              <a:t>esources</a:t>
            </a:r>
          </a:p>
          <a:p>
            <a:pPr marL="5014913" indent="-442913" eaLnBrk="1" hangingPunct="1">
              <a:defRPr/>
            </a:pPr>
            <a:r>
              <a:rPr lang="en-AU" sz="2400" dirty="0" smtClean="0">
                <a:latin typeface="Arial" pitchFamily="34" charset="0"/>
                <a:cs typeface="Arial" pitchFamily="34" charset="0"/>
              </a:rPr>
              <a:t>values</a:t>
            </a:r>
          </a:p>
          <a:p>
            <a:pPr marL="93663" indent="-4763" eaLnBrk="1" hangingPunct="1">
              <a:buFont typeface="Wingdings 2" pitchFamily="18" charset="2"/>
              <a:buNone/>
              <a:defRPr/>
            </a:pPr>
            <a:endParaRPr lang="en-AU" dirty="0">
              <a:latin typeface="Arial" pitchFamily="34" charset="0"/>
              <a:cs typeface="Arial" pitchFamily="34" charset="0"/>
            </a:endParaRPr>
          </a:p>
        </p:txBody>
      </p:sp>
      <p:pic>
        <p:nvPicPr>
          <p:cNvPr id="12292" name="Picture 2" descr="D:\Temp\Temporary Internet Files\Content.IE5\XIFNCQXN\MCBD06861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3" y="3786188"/>
            <a:ext cx="2919809"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539F6F4F-E335-4932-AF44-7EAA1BA41B8A}" type="slidenum">
              <a:rPr lang="en-AU" smtClean="0"/>
              <a:pPr>
                <a:defRPr/>
              </a:pPr>
              <a:t>16</a:t>
            </a:fld>
            <a:endParaRPr lang="en-AU"/>
          </a:p>
        </p:txBody>
      </p:sp>
      <p:sp>
        <p:nvSpPr>
          <p:cNvPr id="2" name="Footer Placeholder 1"/>
          <p:cNvSpPr>
            <a:spLocks noGrp="1"/>
          </p:cNvSpPr>
          <p:nvPr>
            <p:ph type="ftr" sz="quarter" idx="11"/>
          </p:nvPr>
        </p:nvSpPr>
        <p:spPr>
          <a:xfrm>
            <a:off x="3419872" y="6356350"/>
            <a:ext cx="4033440" cy="365125"/>
          </a:xfrm>
        </p:spPr>
        <p:txBody>
          <a:bodyPr/>
          <a:lstStyle/>
          <a:p>
            <a:pPr>
              <a:defRPr/>
            </a:pPr>
            <a:r>
              <a:rPr lang="en-AU" dirty="0"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2924944"/>
            <a:ext cx="8229600" cy="3185344"/>
          </a:xfrm>
        </p:spPr>
        <p:txBody>
          <a:bodyPr/>
          <a:lstStyle/>
          <a:p>
            <a:pPr marL="93663" indent="-4763" algn="ctr" eaLnBrk="1" hangingPunct="1">
              <a:buFont typeface="Wingdings 2" pitchFamily="18" charset="2"/>
              <a:buNone/>
            </a:pPr>
            <a:r>
              <a:rPr lang="en-AU" altLang="en-US" i="1" dirty="0" smtClean="0">
                <a:latin typeface="Arial" charset="0"/>
                <a:cs typeface="Arial" charset="0"/>
              </a:rPr>
              <a:t>“Mediation is a process in which the parties to a dispute, with the assistance of a dispute resolution practitioner (the mediator), identify the disputed issues, develop options, consider alternatives and </a:t>
            </a:r>
            <a:r>
              <a:rPr lang="en-AU" altLang="en-US" i="1" dirty="0" err="1" smtClean="0">
                <a:latin typeface="Arial" charset="0"/>
                <a:cs typeface="Arial" charset="0"/>
              </a:rPr>
              <a:t>endeavor</a:t>
            </a:r>
            <a:r>
              <a:rPr lang="en-AU" altLang="en-US" i="1" dirty="0" smtClean="0">
                <a:latin typeface="Arial" charset="0"/>
                <a:cs typeface="Arial" charset="0"/>
              </a:rPr>
              <a:t> to reach an agreement.” </a:t>
            </a:r>
          </a:p>
          <a:p>
            <a:pPr marL="93663" indent="-4763" algn="ctr" eaLnBrk="1" hangingPunct="1">
              <a:buFont typeface="Wingdings 2" pitchFamily="18" charset="2"/>
              <a:buNone/>
            </a:pPr>
            <a:endParaRPr lang="en-AU" altLang="en-US" dirty="0" smtClean="0">
              <a:latin typeface="Arial" charset="0"/>
              <a:cs typeface="Arial" charset="0"/>
            </a:endParaRPr>
          </a:p>
        </p:txBody>
      </p:sp>
      <p:pic>
        <p:nvPicPr>
          <p:cNvPr id="13315" name="Picture 3" descr="nadr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2168" y="908720"/>
            <a:ext cx="49196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0ADA4BD0-3E24-474C-AAB3-3D2D421A022E}" type="slidenum">
              <a:rPr lang="en-AU" smtClean="0"/>
              <a:pPr>
                <a:defRPr/>
              </a:pPr>
              <a:t>17</a:t>
            </a:fld>
            <a:endParaRPr lang="en-AU"/>
          </a:p>
        </p:txBody>
      </p:sp>
      <p:sp>
        <p:nvSpPr>
          <p:cNvPr id="2" name="Footer Placeholder 1"/>
          <p:cNvSpPr>
            <a:spLocks noGrp="1"/>
          </p:cNvSpPr>
          <p:nvPr>
            <p:ph type="ftr" sz="quarter" idx="11"/>
          </p:nvPr>
        </p:nvSpPr>
        <p:spPr/>
        <p:txBody>
          <a:bodyPr/>
          <a:lstStyle/>
          <a:p>
            <a:pPr>
              <a:defRPr/>
            </a:pPr>
            <a:r>
              <a:rPr lang="en-AU" smtClean="0"/>
              <a:t>Copyright 2016. Associate Professor Dale Bagshaw, PhD</a:t>
            </a:r>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57188" y="692696"/>
            <a:ext cx="8443912" cy="5808117"/>
          </a:xfrm>
        </p:spPr>
        <p:txBody>
          <a:bodyPr/>
          <a:lstStyle/>
          <a:p>
            <a:pPr marL="93663" indent="-4763" algn="ctr" eaLnBrk="1" hangingPunct="1">
              <a:buFont typeface="Wingdings 2" pitchFamily="18" charset="2"/>
              <a:buNone/>
            </a:pPr>
            <a:r>
              <a:rPr lang="en-AU" altLang="en-US" sz="2400" dirty="0" smtClean="0">
                <a:latin typeface="Arial" charset="0"/>
                <a:cs typeface="Arial" charset="0"/>
              </a:rPr>
              <a:t>A focus on individual interests or needs does not take into account the needs and interests of the collective, or the </a:t>
            </a:r>
            <a:r>
              <a:rPr lang="en-AU" altLang="en-US" sz="2400" b="1" dirty="0" smtClean="0">
                <a:latin typeface="Arial" charset="0"/>
                <a:cs typeface="Arial" charset="0"/>
              </a:rPr>
              <a:t>structural inequities </a:t>
            </a:r>
            <a:r>
              <a:rPr lang="en-AU" altLang="en-US" sz="2400" dirty="0" smtClean="0">
                <a:latin typeface="Arial" charset="0"/>
                <a:cs typeface="Arial" charset="0"/>
              </a:rPr>
              <a:t>in the broader social context.</a:t>
            </a:r>
          </a:p>
          <a:p>
            <a:pPr marL="93663" indent="-4763" algn="ctr" eaLnBrk="1" hangingPunct="1">
              <a:buFont typeface="Wingdings 2" pitchFamily="18" charset="2"/>
              <a:buNone/>
            </a:pPr>
            <a:endParaRPr lang="en-AU" altLang="en-US" sz="2400" dirty="0" smtClean="0">
              <a:latin typeface="Arial" charset="0"/>
              <a:cs typeface="Arial" charset="0"/>
            </a:endParaRPr>
          </a:p>
          <a:p>
            <a:pPr marL="93663" indent="-4763" algn="ctr" eaLnBrk="1" hangingPunct="1">
              <a:buFont typeface="Wingdings 2" pitchFamily="18" charset="2"/>
              <a:buNone/>
            </a:pPr>
            <a:endParaRPr lang="en-AU" altLang="en-US" sz="2400" dirty="0" smtClean="0">
              <a:latin typeface="Arial" charset="0"/>
              <a:cs typeface="Arial" charset="0"/>
            </a:endParaRPr>
          </a:p>
          <a:p>
            <a:pPr marL="93663" indent="-4763" algn="ctr" eaLnBrk="1" hangingPunct="1">
              <a:buFont typeface="Wingdings 2" pitchFamily="18" charset="2"/>
              <a:buNone/>
            </a:pPr>
            <a:endParaRPr lang="en-AU" altLang="en-US" sz="2400"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sz="3600"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r>
              <a:rPr lang="en-AU" altLang="en-US" dirty="0" smtClean="0">
                <a:latin typeface="Arial" charset="0"/>
                <a:cs typeface="Arial" charset="0"/>
              </a:rPr>
              <a:t>It may not be possible for parties to share world </a:t>
            </a:r>
            <a:r>
              <a:rPr lang="en-AU" altLang="en-US" dirty="0" smtClean="0">
                <a:latin typeface="Arial" charset="0"/>
                <a:cs typeface="Arial" charset="0"/>
              </a:rPr>
              <a:t>views </a:t>
            </a:r>
            <a:r>
              <a:rPr lang="en-AU" altLang="en-US" dirty="0" smtClean="0">
                <a:latin typeface="Arial" charset="0"/>
                <a:cs typeface="Arial" charset="0"/>
              </a:rPr>
              <a:t>or find common interests where there are conflicts involving </a:t>
            </a:r>
            <a:r>
              <a:rPr lang="en-AU" altLang="en-US" b="1" dirty="0" smtClean="0">
                <a:latin typeface="Arial" charset="0"/>
                <a:cs typeface="Arial" charset="0"/>
              </a:rPr>
              <a:t>differing values or beliefs</a:t>
            </a:r>
            <a:r>
              <a:rPr lang="en-AU" altLang="en-US" dirty="0" smtClean="0">
                <a:latin typeface="Arial" charset="0"/>
                <a:cs typeface="Arial" charset="0"/>
              </a:rPr>
              <a:t>.</a:t>
            </a:r>
          </a:p>
          <a:p>
            <a:pPr marL="93663" indent="-4763" eaLnBrk="1" hangingPunct="1">
              <a:buFont typeface="Wingdings 2" pitchFamily="18" charset="2"/>
              <a:buNone/>
            </a:pPr>
            <a:endParaRPr lang="en-AU" altLang="en-US" dirty="0" smtClean="0">
              <a:latin typeface="Arial" charset="0"/>
              <a:cs typeface="Arial" charset="0"/>
            </a:endParaRPr>
          </a:p>
        </p:txBody>
      </p:sp>
      <p:pic>
        <p:nvPicPr>
          <p:cNvPr id="15363" name="Picture 11" descr="D:\Temp\Temporary Internet Files\Content.IE5\R3YCUIA5\MPj038629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88840"/>
            <a:ext cx="418623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7438E8F-0CC3-4DC7-B769-1D0E061DB213}" type="slidenum">
              <a:rPr lang="en-AU" smtClean="0"/>
              <a:pPr>
                <a:defRPr/>
              </a:pPr>
              <a:t>18</a:t>
            </a:fld>
            <a:endParaRPr lang="en-AU"/>
          </a:p>
        </p:txBody>
      </p:sp>
      <p:sp>
        <p:nvSpPr>
          <p:cNvPr id="2" name="Footer Placeholder 1"/>
          <p:cNvSpPr>
            <a:spLocks noGrp="1"/>
          </p:cNvSpPr>
          <p:nvPr>
            <p:ph type="ftr" sz="quarter" idx="11"/>
          </p:nvPr>
        </p:nvSpPr>
        <p:spPr>
          <a:xfrm>
            <a:off x="1979712" y="6356350"/>
            <a:ext cx="4040088"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219938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28625" y="1772816"/>
            <a:ext cx="6072188" cy="2513434"/>
          </a:xfrm>
          <a:solidFill>
            <a:srgbClr val="FFC000"/>
          </a:solidFill>
        </p:spPr>
        <p:txBody>
          <a:bodyPr/>
          <a:lstStyle/>
          <a:p>
            <a:pPr marL="88900" indent="0" eaLnBrk="1" hangingPunct="1">
              <a:buFont typeface="Wingdings 2" pitchFamily="18" charset="2"/>
              <a:buNone/>
            </a:pPr>
            <a:r>
              <a:rPr lang="en-AU" altLang="en-US" sz="2400" dirty="0" smtClean="0">
                <a:latin typeface="Arial" charset="0"/>
                <a:cs typeface="Arial" charset="0"/>
              </a:rPr>
              <a:t>It is essential that mediators design models of mediation to fit the </a:t>
            </a:r>
            <a:r>
              <a:rPr lang="en-AU" altLang="en-US" sz="2400" b="1" dirty="0" smtClean="0">
                <a:latin typeface="Arial" charset="0"/>
                <a:cs typeface="Arial" charset="0"/>
              </a:rPr>
              <a:t>cultural</a:t>
            </a:r>
            <a:r>
              <a:rPr lang="en-AU" altLang="en-US" sz="2400" dirty="0" smtClean="0">
                <a:latin typeface="Arial" charset="0"/>
                <a:cs typeface="Arial" charset="0"/>
              </a:rPr>
              <a:t>, </a:t>
            </a:r>
            <a:r>
              <a:rPr lang="en-AU" altLang="en-US" sz="2400" b="1" dirty="0" smtClean="0">
                <a:latin typeface="Arial" charset="0"/>
                <a:cs typeface="Arial" charset="0"/>
              </a:rPr>
              <a:t>individual</a:t>
            </a:r>
            <a:r>
              <a:rPr lang="en-AU" altLang="en-US" sz="2400" dirty="0" smtClean="0">
                <a:latin typeface="Arial" charset="0"/>
                <a:cs typeface="Arial" charset="0"/>
              </a:rPr>
              <a:t> and </a:t>
            </a:r>
            <a:r>
              <a:rPr lang="en-AU" altLang="en-US" sz="2400" b="1" dirty="0" smtClean="0">
                <a:latin typeface="Arial" charset="0"/>
                <a:cs typeface="Arial" charset="0"/>
              </a:rPr>
              <a:t>collective</a:t>
            </a:r>
            <a:r>
              <a:rPr lang="en-AU" altLang="en-US" sz="2400" dirty="0" smtClean="0">
                <a:latin typeface="Arial" charset="0"/>
                <a:cs typeface="Arial" charset="0"/>
              </a:rPr>
              <a:t> needs of their clients, rather than force their clients to follow a particular model or approach  imposed by the mediator</a:t>
            </a:r>
          </a:p>
        </p:txBody>
      </p:sp>
      <p:grpSp>
        <p:nvGrpSpPr>
          <p:cNvPr id="6147" name="Group 3"/>
          <p:cNvGrpSpPr>
            <a:grpSpLocks/>
          </p:cNvGrpSpPr>
          <p:nvPr/>
        </p:nvGrpSpPr>
        <p:grpSpPr bwMode="auto">
          <a:xfrm>
            <a:off x="6500813" y="2143125"/>
            <a:ext cx="2071687" cy="2143125"/>
            <a:chOff x="1824" y="633"/>
            <a:chExt cx="2834" cy="2849"/>
          </a:xfrm>
        </p:grpSpPr>
        <p:sp>
          <p:nvSpPr>
            <p:cNvPr id="6152"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altLang="en-US"/>
            </a:p>
          </p:txBody>
        </p:sp>
        <p:sp>
          <p:nvSpPr>
            <p:cNvPr id="6153"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altLang="en-US"/>
            </a:p>
          </p:txBody>
        </p:sp>
        <p:sp>
          <p:nvSpPr>
            <p:cNvPr id="6154"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altLang="en-US"/>
            </a:p>
          </p:txBody>
        </p:sp>
        <p:sp>
          <p:nvSpPr>
            <p:cNvPr id="6155"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altLang="en-US"/>
            </a:p>
          </p:txBody>
        </p:sp>
      </p:grpSp>
      <p:sp>
        <p:nvSpPr>
          <p:cNvPr id="6148" name="Content Placeholder 2"/>
          <p:cNvSpPr txBox="1">
            <a:spLocks/>
          </p:cNvSpPr>
          <p:nvPr/>
        </p:nvSpPr>
        <p:spPr bwMode="auto">
          <a:xfrm>
            <a:off x="2786063" y="4500563"/>
            <a:ext cx="5857875" cy="1857375"/>
          </a:xfrm>
          <a:prstGeom prst="rect">
            <a:avLst/>
          </a:prstGeom>
          <a:solidFill>
            <a:schemeClr val="bg2">
              <a:lumMod val="90000"/>
            </a:schemeClr>
          </a:solidFill>
          <a:ln>
            <a:noFill/>
          </a:ln>
          <a:extLst/>
        </p:spPr>
        <p:txBody>
          <a:bodyPr/>
          <a:lstStyle>
            <a:lvl1pPr marL="88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0BD0D9"/>
              </a:buClr>
              <a:buSzPct val="95000"/>
              <a:buFont typeface="Wingdings 2" pitchFamily="18" charset="2"/>
              <a:buNone/>
            </a:pPr>
            <a:r>
              <a:rPr lang="en-AU" altLang="en-US" sz="2400" dirty="0"/>
              <a:t>Mediators also need to be concerned with issues of </a:t>
            </a:r>
            <a:r>
              <a:rPr lang="en-AU" altLang="en-US" sz="2400" b="1" dirty="0"/>
              <a:t>justice </a:t>
            </a:r>
            <a:r>
              <a:rPr lang="en-AU" altLang="en-US" sz="2400" dirty="0"/>
              <a:t>and </a:t>
            </a:r>
            <a:r>
              <a:rPr lang="en-AU" altLang="en-US" sz="2400" b="1" dirty="0"/>
              <a:t>human rights </a:t>
            </a:r>
            <a:r>
              <a:rPr lang="en-AU" altLang="en-US" sz="2400" dirty="0"/>
              <a:t>or mediation will be discredited as a dispute resolution approach</a:t>
            </a:r>
          </a:p>
        </p:txBody>
      </p:sp>
      <p:pic>
        <p:nvPicPr>
          <p:cNvPr id="6149" name="Picture 8" descr="D:\Temp\Temporary Internet Files\Content.IE5\R3YCUIA5\MCj030469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20757"/>
            <a:ext cx="2079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1"/>
          <p:cNvSpPr>
            <a:spLocks noGrp="1"/>
          </p:cNvSpPr>
          <p:nvPr>
            <p:ph type="title"/>
          </p:nvPr>
        </p:nvSpPr>
        <p:spPr>
          <a:xfrm>
            <a:off x="0" y="857250"/>
            <a:ext cx="9144000" cy="627534"/>
          </a:xfrm>
        </p:spPr>
        <p:txBody>
          <a:bodyPr/>
          <a:lstStyle/>
          <a:p>
            <a:pPr algn="ctr" eaLnBrk="1" hangingPunct="1"/>
            <a:r>
              <a:rPr lang="en-AU" altLang="en-US" sz="4000" b="1" dirty="0" smtClean="0"/>
              <a:t>Challenges for mediators today</a:t>
            </a:r>
          </a:p>
        </p:txBody>
      </p:sp>
      <p:sp>
        <p:nvSpPr>
          <p:cNvPr id="12" name="Slide Number Placeholder 11"/>
          <p:cNvSpPr>
            <a:spLocks noGrp="1"/>
          </p:cNvSpPr>
          <p:nvPr>
            <p:ph type="sldNum" sz="quarter" idx="12"/>
          </p:nvPr>
        </p:nvSpPr>
        <p:spPr/>
        <p:txBody>
          <a:bodyPr/>
          <a:lstStyle/>
          <a:p>
            <a:pPr>
              <a:defRPr/>
            </a:pPr>
            <a:fld id="{58C1D292-E175-406E-8ED3-730446E76D2D}" type="slidenum">
              <a:rPr lang="en-AU" smtClean="0"/>
              <a:pPr>
                <a:defRPr/>
              </a:pPr>
              <a:t>19</a:t>
            </a:fld>
            <a:endParaRPr lang="en-AU"/>
          </a:p>
        </p:txBody>
      </p:sp>
      <p:sp>
        <p:nvSpPr>
          <p:cNvPr id="2" name="Footer Placeholder 1"/>
          <p:cNvSpPr>
            <a:spLocks noGrp="1"/>
          </p:cNvSpPr>
          <p:nvPr>
            <p:ph type="ftr" sz="quarter" idx="11"/>
          </p:nvPr>
        </p:nvSpPr>
        <p:spPr>
          <a:xfrm>
            <a:off x="2667000" y="6356350"/>
            <a:ext cx="4353272" cy="365125"/>
          </a:xfrm>
        </p:spPr>
        <p:txBody>
          <a:bodyPr/>
          <a:lstStyle/>
          <a:p>
            <a:pPr>
              <a:defRPr/>
            </a:pPr>
            <a:r>
              <a:rPr lang="en-AU" dirty="0" smtClean="0"/>
              <a:t>Copyright 2016. Associate Professor Dale Bagshaw, PhD</a:t>
            </a:r>
            <a:endParaRPr lang="en-AU" dirty="0"/>
          </a:p>
        </p:txBody>
      </p:sp>
    </p:spTree>
    <p:extLst>
      <p:ext uri="{BB962C8B-B14F-4D97-AF65-F5344CB8AC3E}">
        <p14:creationId xmlns:p14="http://schemas.microsoft.com/office/powerpoint/2010/main" val="30489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FE8798-0F08-416A-A5CE-3A5134CEE9C8}" type="slidenum">
              <a:rPr lang="en-AU" altLang="en-US"/>
              <a:pPr/>
              <a:t>2</a:t>
            </a:fld>
            <a:endParaRPr lang="en-AU" altLang="en-US"/>
          </a:p>
        </p:txBody>
      </p:sp>
      <p:sp>
        <p:nvSpPr>
          <p:cNvPr id="229378" name="Rectangle 2"/>
          <p:cNvSpPr>
            <a:spLocks noGrp="1" noChangeArrowheads="1"/>
          </p:cNvSpPr>
          <p:nvPr>
            <p:ph type="title"/>
          </p:nvPr>
        </p:nvSpPr>
        <p:spPr/>
        <p:txBody>
          <a:bodyPr/>
          <a:lstStyle/>
          <a:p>
            <a:r>
              <a:rPr lang="en-AU" altLang="en-US" dirty="0" smtClean="0"/>
              <a:t> </a:t>
            </a:r>
            <a:r>
              <a:rPr lang="en-AU" altLang="en-US" sz="4400" b="1" dirty="0" smtClean="0"/>
              <a:t>A ‘post’ modern view of the world</a:t>
            </a:r>
            <a:endParaRPr lang="en-AU" altLang="en-US" sz="4400" b="1" dirty="0"/>
          </a:p>
        </p:txBody>
      </p:sp>
      <p:sp>
        <p:nvSpPr>
          <p:cNvPr id="229379" name="Rectangle 3"/>
          <p:cNvSpPr>
            <a:spLocks noGrp="1" noChangeArrowheads="1"/>
          </p:cNvSpPr>
          <p:nvPr>
            <p:ph type="body" idx="1"/>
          </p:nvPr>
        </p:nvSpPr>
        <p:spPr>
          <a:xfrm>
            <a:off x="467545" y="1988840"/>
            <a:ext cx="8219256" cy="4464496"/>
          </a:xfrm>
          <a:solidFill>
            <a:srgbClr val="FFC000"/>
          </a:solidFill>
        </p:spPr>
        <p:txBody>
          <a:bodyPr/>
          <a:lstStyle/>
          <a:p>
            <a:pPr>
              <a:lnSpc>
                <a:spcPct val="80000"/>
              </a:lnSpc>
            </a:pPr>
            <a:r>
              <a:rPr lang="en-GB" altLang="en-US" sz="2400" dirty="0"/>
              <a:t>Firstly</a:t>
            </a:r>
            <a:r>
              <a:rPr lang="en-GB" altLang="en-US" sz="2400" dirty="0" smtClean="0"/>
              <a:t>:</a:t>
            </a:r>
          </a:p>
          <a:p>
            <a:pPr>
              <a:lnSpc>
                <a:spcPct val="80000"/>
              </a:lnSpc>
              <a:buFont typeface="Wingdings" pitchFamily="2" charset="2"/>
              <a:buNone/>
            </a:pPr>
            <a:r>
              <a:rPr lang="en-AU" altLang="en-US" sz="2400" i="1" dirty="0"/>
              <a:t>	</a:t>
            </a:r>
            <a:r>
              <a:rPr lang="en-AU" altLang="en-US" sz="2400" i="1" dirty="0" smtClean="0"/>
              <a:t> </a:t>
            </a:r>
            <a:r>
              <a:rPr lang="en-AU" altLang="en-US" sz="2400" i="1" dirty="0"/>
              <a:t>...we are living in a world of flux and transition; the old is crumbling and fading yet the new is still indistinct and ambiguous; </a:t>
            </a:r>
            <a:endParaRPr lang="en-AU" altLang="en-US" sz="2400" i="1" dirty="0" smtClean="0"/>
          </a:p>
          <a:p>
            <a:pPr>
              <a:lnSpc>
                <a:spcPct val="80000"/>
              </a:lnSpc>
              <a:buFont typeface="Wingdings" pitchFamily="2" charset="2"/>
              <a:buNone/>
            </a:pPr>
            <a:endParaRPr lang="en-GB" altLang="en-US" sz="2400" dirty="0"/>
          </a:p>
          <a:p>
            <a:pPr>
              <a:lnSpc>
                <a:spcPct val="80000"/>
              </a:lnSpc>
            </a:pPr>
            <a:r>
              <a:rPr lang="en-GB" altLang="en-US" sz="2400" dirty="0"/>
              <a:t> s</a:t>
            </a:r>
            <a:r>
              <a:rPr lang="en-GB" altLang="en-US" sz="2400" dirty="0" smtClean="0"/>
              <a:t>econdly</a:t>
            </a:r>
            <a:r>
              <a:rPr lang="en-GB" altLang="en-US" sz="2400" dirty="0"/>
              <a:t>, ‘post’ can also refer to a world in which the old and the new co-exist:</a:t>
            </a:r>
            <a:endParaRPr lang="en-AU" altLang="en-US" sz="2400" i="1" dirty="0"/>
          </a:p>
          <a:p>
            <a:pPr>
              <a:lnSpc>
                <a:spcPct val="80000"/>
              </a:lnSpc>
              <a:buFont typeface="Wingdings" pitchFamily="2" charset="2"/>
              <a:buNone/>
            </a:pPr>
            <a:r>
              <a:rPr lang="en-AU" altLang="en-US" sz="2400" i="1" dirty="0"/>
              <a:t>     Here the present has many contents, many different political, cultural and economic experiences, many conflicting and unstable social and institutional alliances, many levels of personal and collective action </a:t>
            </a:r>
          </a:p>
          <a:p>
            <a:pPr>
              <a:lnSpc>
                <a:spcPct val="80000"/>
              </a:lnSpc>
              <a:buFont typeface="Wingdings" pitchFamily="2" charset="2"/>
              <a:buNone/>
            </a:pPr>
            <a:endParaRPr lang="en-AU" altLang="en-US" sz="2400" i="1" dirty="0"/>
          </a:p>
          <a:p>
            <a:pPr algn="ctr">
              <a:lnSpc>
                <a:spcPct val="80000"/>
              </a:lnSpc>
              <a:buFont typeface="Wingdings" pitchFamily="2" charset="2"/>
              <a:buNone/>
            </a:pPr>
            <a:r>
              <a:rPr lang="en-AU" altLang="en-US" sz="2400" i="1" dirty="0" smtClean="0"/>
              <a:t>				</a:t>
            </a:r>
            <a:r>
              <a:rPr lang="en-AU" altLang="en-US" sz="2400" i="1" dirty="0" err="1" smtClean="0"/>
              <a:t>Penna</a:t>
            </a:r>
            <a:r>
              <a:rPr lang="en-AU" altLang="en-US" sz="2400" i="1" dirty="0" smtClean="0"/>
              <a:t> </a:t>
            </a:r>
            <a:r>
              <a:rPr lang="en-AU" altLang="en-US" sz="2400" i="1" dirty="0"/>
              <a:t>&amp; O'Brien, 1996, </a:t>
            </a:r>
            <a:r>
              <a:rPr lang="en-AU" altLang="en-US" sz="2400" i="1" dirty="0" smtClean="0"/>
              <a:t>p.40</a:t>
            </a:r>
            <a:r>
              <a:rPr lang="en-AU" altLang="en-US" sz="2400" dirty="0" smtClean="0"/>
              <a:t> </a:t>
            </a:r>
            <a:endParaRPr lang="en-AU" altLang="en-US" sz="2400" dirty="0"/>
          </a:p>
        </p:txBody>
      </p:sp>
      <p:sp>
        <p:nvSpPr>
          <p:cNvPr id="2" name="Footer Placeholder 1"/>
          <p:cNvSpPr>
            <a:spLocks noGrp="1"/>
          </p:cNvSpPr>
          <p:nvPr>
            <p:ph type="ftr" sz="quarter" idx="11"/>
          </p:nvPr>
        </p:nvSpPr>
        <p:spPr/>
        <p:txBody>
          <a:bodyPr/>
          <a:lstStyle/>
          <a:p>
            <a:pPr>
              <a:defRPr/>
            </a:pPr>
            <a:r>
              <a:rPr lang="en-AU" smtClean="0"/>
              <a:t>Copyright 2016. Associate Professor Dale Bagshaw, PhD</a:t>
            </a:r>
            <a:endParaRPr lang="en-AU"/>
          </a:p>
        </p:txBody>
      </p:sp>
    </p:spTree>
    <p:extLst>
      <p:ext uri="{BB962C8B-B14F-4D97-AF65-F5344CB8AC3E}">
        <p14:creationId xmlns:p14="http://schemas.microsoft.com/office/powerpoint/2010/main" val="39927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37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93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93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9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00063" y="764705"/>
            <a:ext cx="8229600" cy="5807546"/>
          </a:xfrm>
        </p:spPr>
        <p:txBody>
          <a:bodyPr/>
          <a:lstStyle/>
          <a:p>
            <a:pPr marL="4751388" indent="0" eaLnBrk="1" hangingPunct="1">
              <a:buFont typeface="Wingdings 2" pitchFamily="18" charset="2"/>
              <a:buNone/>
            </a:pPr>
            <a:r>
              <a:rPr lang="en-AU" altLang="en-US" sz="2200" b="1" dirty="0" smtClean="0">
                <a:latin typeface="Arial" charset="0"/>
                <a:cs typeface="Arial" charset="0"/>
              </a:rPr>
              <a:t>Language </a:t>
            </a:r>
            <a:r>
              <a:rPr lang="en-AU" altLang="en-US" sz="2200" dirty="0" smtClean="0">
                <a:latin typeface="Arial" charset="0"/>
                <a:cs typeface="Arial" charset="0"/>
              </a:rPr>
              <a:t>plays a powerful role in how concepts of ‘normality’ are fashioned and people’s subjectivities or identities are positioned.</a:t>
            </a:r>
          </a:p>
          <a:p>
            <a:pPr marL="4751388" indent="0" eaLnBrk="1" hangingPunct="1">
              <a:buFont typeface="Wingdings 2" pitchFamily="18" charset="2"/>
              <a:buNone/>
            </a:pPr>
            <a:r>
              <a:rPr lang="en-AU" altLang="en-US" sz="2200" dirty="0" smtClean="0">
                <a:latin typeface="Arial" charset="0"/>
                <a:cs typeface="Arial" charset="0"/>
              </a:rPr>
              <a:t> </a:t>
            </a:r>
            <a:endParaRPr lang="en-AU" altLang="en-US" sz="1000" dirty="0" smtClean="0">
              <a:latin typeface="Arial" charset="0"/>
              <a:cs typeface="Arial" charset="0"/>
            </a:endParaRPr>
          </a:p>
          <a:p>
            <a:pPr marL="4751388" indent="0" algn="ctr" eaLnBrk="1" hangingPunct="1">
              <a:buFont typeface="Wingdings 2" pitchFamily="18" charset="2"/>
              <a:buNone/>
            </a:pPr>
            <a:r>
              <a:rPr lang="en-AU" altLang="en-US" sz="2200" dirty="0" smtClean="0">
                <a:latin typeface="Arial" charset="0"/>
                <a:cs typeface="Arial" charset="0"/>
              </a:rPr>
              <a:t>Mediators can fall into the trap of categorising or labelling their clients and their problems in ways that </a:t>
            </a:r>
            <a:r>
              <a:rPr lang="en-AU" altLang="en-US" sz="2200" b="1" dirty="0" smtClean="0">
                <a:latin typeface="Arial" charset="0"/>
                <a:cs typeface="Arial" charset="0"/>
              </a:rPr>
              <a:t>reify and reinforce the power and/or knowledge of the mediator and the dominant cultural view</a:t>
            </a:r>
          </a:p>
        </p:txBody>
      </p:sp>
      <p:pic>
        <p:nvPicPr>
          <p:cNvPr id="17411" name="Picture 3" descr="langu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285875"/>
            <a:ext cx="411956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18CE8E3-DBE6-4109-8B8F-CD8544A4B37A}" type="slidenum">
              <a:rPr lang="en-AU" smtClean="0"/>
              <a:pPr>
                <a:defRPr/>
              </a:pPr>
              <a:t>20</a:t>
            </a:fld>
            <a:endParaRPr lang="en-AU"/>
          </a:p>
        </p:txBody>
      </p:sp>
      <p:sp>
        <p:nvSpPr>
          <p:cNvPr id="2" name="Footer Placeholder 1"/>
          <p:cNvSpPr>
            <a:spLocks noGrp="1"/>
          </p:cNvSpPr>
          <p:nvPr>
            <p:ph type="ftr" sz="quarter" idx="11"/>
          </p:nvPr>
        </p:nvSpPr>
        <p:spPr>
          <a:xfrm>
            <a:off x="1979712" y="6356350"/>
            <a:ext cx="4040088"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379555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714375"/>
            <a:ext cx="8229600" cy="5929313"/>
          </a:xfrm>
        </p:spPr>
        <p:txBody>
          <a:bodyPr/>
          <a:lstStyle/>
          <a:p>
            <a:pPr marL="4763" indent="-4763" algn="ctr">
              <a:buNone/>
            </a:pPr>
            <a:r>
              <a:rPr lang="en-AU" altLang="en-US" dirty="0" smtClean="0">
                <a:latin typeface="Arial" charset="0"/>
                <a:cs typeface="Arial" charset="0"/>
              </a:rPr>
              <a:t> </a:t>
            </a:r>
            <a:r>
              <a:rPr lang="en-AU" altLang="en-US" sz="2800" dirty="0">
                <a:latin typeface="Arial" charset="0"/>
                <a:cs typeface="Arial" charset="0"/>
              </a:rPr>
              <a:t>Stories and language  mediate, shape, and create our ‘truths’ or </a:t>
            </a:r>
            <a:r>
              <a:rPr lang="en-AU" altLang="en-US" sz="2800" dirty="0" smtClean="0">
                <a:latin typeface="Arial" charset="0"/>
                <a:cs typeface="Arial" charset="0"/>
              </a:rPr>
              <a:t>realities.</a:t>
            </a:r>
            <a:r>
              <a:rPr lang="en-AU" altLang="en-US" sz="3200" dirty="0" smtClean="0">
                <a:latin typeface="Arial" charset="0"/>
                <a:cs typeface="Arial" charset="0"/>
              </a:rPr>
              <a:t> </a:t>
            </a:r>
            <a:r>
              <a:rPr lang="en-AU" altLang="en-US" sz="2800" dirty="0">
                <a:latin typeface="Arial" charset="0"/>
                <a:cs typeface="Arial" charset="0"/>
              </a:rPr>
              <a:t>N</a:t>
            </a:r>
            <a:r>
              <a:rPr lang="en-AU" altLang="en-US" sz="2800" b="1" dirty="0" smtClean="0">
                <a:latin typeface="Arial" charset="0"/>
                <a:cs typeface="Arial" charset="0"/>
              </a:rPr>
              <a:t>arrative mediators </a:t>
            </a:r>
            <a:r>
              <a:rPr lang="en-AU" altLang="en-US" sz="2800" dirty="0" smtClean="0">
                <a:latin typeface="Arial" charset="0"/>
                <a:cs typeface="Arial" charset="0"/>
              </a:rPr>
              <a:t>recognise that there is no universal ‘truth’ - there are many different ‘truths’, knowledges or views of the world. </a:t>
            </a:r>
            <a:endParaRPr lang="en-AU" altLang="en-US" sz="3200" dirty="0" smtClean="0">
              <a:latin typeface="Arial" charset="0"/>
              <a:cs typeface="Arial" charset="0"/>
            </a:endParaRPr>
          </a:p>
          <a:p>
            <a:pPr marL="4763" indent="-4763">
              <a:buFont typeface="Wingdings 2" pitchFamily="18" charset="2"/>
              <a:buNone/>
            </a:pPr>
            <a:endParaRPr lang="en-AU" altLang="en-US" sz="3200" dirty="0" smtClean="0">
              <a:latin typeface="Arial" charset="0"/>
              <a:cs typeface="Arial" charset="0"/>
            </a:endParaRPr>
          </a:p>
          <a:p>
            <a:pPr marL="4763" indent="-4763" algn="ctr">
              <a:buFont typeface="Wingdings 2" pitchFamily="18" charset="2"/>
              <a:buNone/>
            </a:pPr>
            <a:endParaRPr lang="en-AU" altLang="en-US" sz="3200" dirty="0" smtClean="0">
              <a:latin typeface="Arial" charset="0"/>
              <a:cs typeface="Arial" charset="0"/>
            </a:endParaRPr>
          </a:p>
          <a:p>
            <a:pPr marL="4763" indent="-4763" algn="just">
              <a:buFont typeface="Wingdings 2" pitchFamily="18" charset="2"/>
              <a:buNone/>
            </a:pPr>
            <a:r>
              <a:rPr lang="en-AU" altLang="en-US" sz="2400" dirty="0" smtClean="0">
                <a:latin typeface="Arial" charset="0"/>
                <a:cs typeface="Arial" charset="0"/>
              </a:rPr>
              <a:t>No one story is true and out of the complexity of different stories can emerge a range of possible future stories. </a:t>
            </a:r>
          </a:p>
          <a:p>
            <a:pPr marL="4763" indent="-4763" algn="just">
              <a:buFont typeface="Wingdings 2" pitchFamily="18" charset="2"/>
              <a:buNone/>
            </a:pPr>
            <a:r>
              <a:rPr lang="en-AU" altLang="en-US" sz="2400" dirty="0" smtClean="0">
                <a:latin typeface="Arial" charset="0"/>
                <a:cs typeface="Arial" charset="0"/>
              </a:rPr>
              <a:t>The mediator works with the parties to increase understanding of each other’s truths and to find ways to create an alternative but plausible story that makes sense to all of the participants</a:t>
            </a:r>
            <a:r>
              <a:rPr lang="en-AU" altLang="en-US" sz="2000" dirty="0" smtClean="0">
                <a:latin typeface="Arial" charset="0"/>
                <a:cs typeface="Arial" charset="0"/>
              </a:rPr>
              <a:t>. </a:t>
            </a:r>
          </a:p>
        </p:txBody>
      </p:sp>
      <p:pic>
        <p:nvPicPr>
          <p:cNvPr id="18435" name="Picture 3" descr="mediationgraphi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36912"/>
            <a:ext cx="2209800" cy="14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FF0DB59-8201-4745-BE2C-EDB8CF6AAB28}" type="slidenum">
              <a:rPr lang="en-AU" smtClean="0"/>
              <a:pPr>
                <a:defRPr/>
              </a:pPr>
              <a:t>21</a:t>
            </a:fld>
            <a:endParaRPr lang="en-AU"/>
          </a:p>
        </p:txBody>
      </p:sp>
      <p:sp>
        <p:nvSpPr>
          <p:cNvPr id="2" name="Footer Placeholder 1"/>
          <p:cNvSpPr>
            <a:spLocks noGrp="1"/>
          </p:cNvSpPr>
          <p:nvPr>
            <p:ph type="ftr" sz="quarter" idx="11"/>
          </p:nvPr>
        </p:nvSpPr>
        <p:spPr>
          <a:xfrm>
            <a:off x="2667000" y="6356350"/>
            <a:ext cx="4065240"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16489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57188" y="116632"/>
            <a:ext cx="8286750" cy="6169868"/>
          </a:xfrm>
        </p:spPr>
        <p:txBody>
          <a:bodyPr/>
          <a:lstStyle/>
          <a:p>
            <a:pPr marL="93663" indent="-4763" algn="ctr" eaLnBrk="1" hangingPunct="1">
              <a:buFont typeface="Wingdings 2" pitchFamily="18" charset="2"/>
              <a:buNone/>
            </a:pPr>
            <a:r>
              <a:rPr lang="en-AU" altLang="en-US" sz="4000" b="1" dirty="0" smtClean="0">
                <a:latin typeface="Arial" charset="0"/>
                <a:cs typeface="Arial" charset="0"/>
              </a:rPr>
              <a:t>Culture and mediation</a:t>
            </a:r>
          </a:p>
          <a:p>
            <a:pPr marL="93663" indent="-4763" algn="ctr" eaLnBrk="1" hangingPunct="1">
              <a:buFont typeface="Wingdings 2" pitchFamily="18" charset="2"/>
              <a:buNone/>
            </a:pPr>
            <a:endParaRPr lang="en-AU" altLang="en-US" sz="3200"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sz="1000"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dirty="0" smtClean="0">
              <a:latin typeface="Arial" charset="0"/>
              <a:cs typeface="Arial" charset="0"/>
            </a:endParaRPr>
          </a:p>
          <a:p>
            <a:pPr marL="93663" indent="-4763" algn="ctr" eaLnBrk="1" hangingPunct="1">
              <a:buFont typeface="Wingdings 2" pitchFamily="18" charset="2"/>
              <a:buNone/>
            </a:pPr>
            <a:endParaRPr lang="en-AU" altLang="en-US" sz="2200" dirty="0" smtClean="0">
              <a:latin typeface="Arial" charset="0"/>
              <a:cs typeface="Arial" charset="0"/>
            </a:endParaRPr>
          </a:p>
          <a:p>
            <a:pPr marL="93663" indent="-4763" algn="ctr" eaLnBrk="1" hangingPunct="1">
              <a:buFont typeface="Wingdings 2" pitchFamily="18" charset="2"/>
              <a:buNone/>
            </a:pPr>
            <a:endParaRPr lang="en-AU" altLang="en-US" sz="2200" dirty="0" smtClean="0">
              <a:latin typeface="Arial" charset="0"/>
              <a:cs typeface="Arial" charset="0"/>
            </a:endParaRPr>
          </a:p>
          <a:p>
            <a:pPr marL="93663" indent="-4763" algn="ctr" eaLnBrk="1" hangingPunct="1">
              <a:buFont typeface="Wingdings 2" pitchFamily="18" charset="2"/>
              <a:buNone/>
            </a:pPr>
            <a:r>
              <a:rPr lang="en-AU" altLang="en-US" sz="2400" dirty="0" smtClean="0">
                <a:latin typeface="Arial" charset="0"/>
                <a:cs typeface="Arial" charset="0"/>
              </a:rPr>
              <a:t>Many definitions of mediation still refer to the need for the </a:t>
            </a:r>
          </a:p>
          <a:p>
            <a:pPr marL="93663" indent="-4763" algn="ctr" eaLnBrk="1" hangingPunct="1">
              <a:buFont typeface="Wingdings 2" pitchFamily="18" charset="2"/>
              <a:buNone/>
            </a:pPr>
            <a:r>
              <a:rPr lang="en-AU" altLang="en-US" sz="2400" dirty="0" smtClean="0">
                <a:latin typeface="Arial" charset="0"/>
                <a:cs typeface="Arial" charset="0"/>
              </a:rPr>
              <a:t>third party to be ‘neutral’, ignoring the potential for mediation to perpetuate racism, power and privilege. </a:t>
            </a:r>
          </a:p>
        </p:txBody>
      </p:sp>
      <p:sp>
        <p:nvSpPr>
          <p:cNvPr id="5" name="Slide Number Placeholder 4"/>
          <p:cNvSpPr>
            <a:spLocks noGrp="1"/>
          </p:cNvSpPr>
          <p:nvPr>
            <p:ph type="sldNum" sz="quarter" idx="12"/>
          </p:nvPr>
        </p:nvSpPr>
        <p:spPr/>
        <p:txBody>
          <a:bodyPr/>
          <a:lstStyle/>
          <a:p>
            <a:pPr>
              <a:defRPr/>
            </a:pPr>
            <a:fld id="{DDBFDADC-4460-46E1-9E9F-85BCA254E087}" type="slidenum">
              <a:rPr lang="en-AU" smtClean="0"/>
              <a:pPr>
                <a:defRPr/>
              </a:pPr>
              <a:t>22</a:t>
            </a:fld>
            <a:endParaRPr lang="en-AU"/>
          </a:p>
        </p:txBody>
      </p:sp>
      <p:sp>
        <p:nvSpPr>
          <p:cNvPr id="2" name="Footer Placeholder 1"/>
          <p:cNvSpPr>
            <a:spLocks noGrp="1"/>
          </p:cNvSpPr>
          <p:nvPr>
            <p:ph type="ftr" sz="quarter" idx="11"/>
          </p:nvPr>
        </p:nvSpPr>
        <p:spPr>
          <a:xfrm>
            <a:off x="2123728" y="6356350"/>
            <a:ext cx="3896072" cy="365125"/>
          </a:xfrm>
        </p:spPr>
        <p:txBody>
          <a:bodyPr/>
          <a:lstStyle/>
          <a:p>
            <a:pPr>
              <a:defRPr/>
            </a:pPr>
            <a:r>
              <a:rPr lang="en-AU" smtClean="0"/>
              <a:t>Copyright 2016. Associate Professor Dale Bagshaw, PhD</a:t>
            </a:r>
            <a:endParaRPr lang="en-AU" dirty="0"/>
          </a:p>
        </p:txBody>
      </p:sp>
      <p:pic>
        <p:nvPicPr>
          <p:cNvPr id="72706" name="Picture 2" descr="http://1.bp.blogspot.com/-2CEq87bvtsc/T7p2cQFRfII/AAAAAAAAAGQ/L4bEph1tVxk/s1600/Roytberg+-+pB+-+Image+-+Cultural+Sensitivity+-+May+19+2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424847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0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404664"/>
            <a:ext cx="8229600" cy="648072"/>
          </a:xfrm>
        </p:spPr>
        <p:txBody>
          <a:bodyPr/>
          <a:lstStyle/>
          <a:p>
            <a:r>
              <a:rPr lang="en-AU" altLang="en-US" sz="4400" b="1" dirty="0" smtClean="0">
                <a:solidFill>
                  <a:srgbClr val="C00000"/>
                </a:solidFill>
              </a:rPr>
              <a:t>Mediators in a postmodern world</a:t>
            </a:r>
            <a:endParaRPr lang="en-AU" altLang="en-US" sz="4400" b="1" dirty="0">
              <a:solidFill>
                <a:srgbClr val="C00000"/>
              </a:solidFill>
            </a:endParaRPr>
          </a:p>
        </p:txBody>
      </p:sp>
      <p:sp>
        <p:nvSpPr>
          <p:cNvPr id="282627" name="Rectangle 3"/>
          <p:cNvSpPr>
            <a:spLocks noGrp="1" noChangeArrowheads="1"/>
          </p:cNvSpPr>
          <p:nvPr>
            <p:ph sz="half" idx="1"/>
          </p:nvPr>
        </p:nvSpPr>
        <p:spPr>
          <a:xfrm>
            <a:off x="457200" y="1196752"/>
            <a:ext cx="4038600" cy="5158173"/>
          </a:xfrm>
        </p:spPr>
        <p:txBody>
          <a:bodyPr/>
          <a:lstStyle/>
          <a:p>
            <a:pPr>
              <a:lnSpc>
                <a:spcPct val="90000"/>
              </a:lnSpc>
            </a:pPr>
            <a:r>
              <a:rPr lang="en-AU" altLang="en-US" sz="3200" dirty="0"/>
              <a:t>The so-called ‘neutrality’ or ‘objectivity’ or our professional practices </a:t>
            </a:r>
            <a:r>
              <a:rPr lang="en-AU" altLang="en-US" sz="3200" dirty="0" smtClean="0"/>
              <a:t>as mediators has been questioned</a:t>
            </a:r>
          </a:p>
          <a:p>
            <a:pPr marL="0" indent="0">
              <a:lnSpc>
                <a:spcPct val="90000"/>
              </a:lnSpc>
              <a:buNone/>
            </a:pPr>
            <a:endParaRPr lang="en-AU" altLang="en-US" sz="2000" dirty="0"/>
          </a:p>
          <a:p>
            <a:pPr marL="0" indent="0">
              <a:lnSpc>
                <a:spcPct val="90000"/>
              </a:lnSpc>
              <a:buNone/>
            </a:pPr>
            <a:endParaRPr lang="en-AU" altLang="en-US" sz="2000" dirty="0" smtClean="0"/>
          </a:p>
        </p:txBody>
      </p:sp>
      <p:sp>
        <p:nvSpPr>
          <p:cNvPr id="2" name="Content Placeholder 1"/>
          <p:cNvSpPr>
            <a:spLocks noGrp="1"/>
          </p:cNvSpPr>
          <p:nvPr>
            <p:ph sz="half" idx="2"/>
          </p:nvPr>
        </p:nvSpPr>
        <p:spPr/>
        <p:txBody>
          <a:bodyPr/>
          <a:lstStyle/>
          <a:p>
            <a:endParaRPr lang="en-AU" dirty="0"/>
          </a:p>
        </p:txBody>
      </p:sp>
      <p:sp>
        <p:nvSpPr>
          <p:cNvPr id="6" name="Slide Number Placeholder 5"/>
          <p:cNvSpPr>
            <a:spLocks noGrp="1"/>
          </p:cNvSpPr>
          <p:nvPr>
            <p:ph type="sldNum" sz="quarter" idx="12"/>
          </p:nvPr>
        </p:nvSpPr>
        <p:spPr/>
        <p:txBody>
          <a:bodyPr/>
          <a:lstStyle/>
          <a:p>
            <a:fld id="{703F0F23-A131-432E-8F7A-4B6D98D85D40}" type="slidenum">
              <a:rPr lang="en-AU" altLang="en-US"/>
              <a:pPr/>
              <a:t>23</a:t>
            </a:fld>
            <a:endParaRPr lang="en-AU" altLang="en-US"/>
          </a:p>
        </p:txBody>
      </p:sp>
      <p:pic>
        <p:nvPicPr>
          <p:cNvPr id="52226" name="Picture 2" descr="C:\Users\bagshadm\Pictures\The medi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80728"/>
            <a:ext cx="4104456"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2123728" y="6356350"/>
            <a:ext cx="3896072" cy="365125"/>
          </a:xfrm>
        </p:spPr>
        <p:txBody>
          <a:bodyPr/>
          <a:lstStyle/>
          <a:p>
            <a:pPr>
              <a:defRPr/>
            </a:pPr>
            <a:r>
              <a:rPr lang="en-AU" dirty="0" smtClean="0"/>
              <a:t>Copyright 2016. Associate Professor Dale Bagshaw, PhD</a:t>
            </a:r>
            <a:endParaRPr lang="en-AU" dirty="0"/>
          </a:p>
        </p:txBody>
      </p:sp>
    </p:spTree>
    <p:extLst>
      <p:ext uri="{BB962C8B-B14F-4D97-AF65-F5344CB8AC3E}">
        <p14:creationId xmlns:p14="http://schemas.microsoft.com/office/powerpoint/2010/main" val="38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2026"/>
            <a:ext cx="8686800" cy="5395912"/>
          </a:xfrm>
        </p:spPr>
        <p:txBody>
          <a:bodyPr/>
          <a:lstStyle/>
          <a:p>
            <a:pPr>
              <a:buFont typeface="Wingdings 2" pitchFamily="18" charset="2"/>
              <a:buNone/>
              <a:defRPr/>
            </a:pPr>
            <a:r>
              <a:rPr lang="en-AU" sz="3600" dirty="0" smtClean="0">
                <a:latin typeface="Arial" pitchFamily="34" charset="0"/>
                <a:cs typeface="Arial" pitchFamily="34" charset="0"/>
              </a:rPr>
              <a:t>Is it possible to be ‘neutral’ or ‘objective’?</a:t>
            </a:r>
          </a:p>
          <a:p>
            <a:pPr>
              <a:buFont typeface="Wingdings 2" pitchFamily="18" charset="2"/>
              <a:buNone/>
              <a:defRPr/>
            </a:pPr>
            <a:endParaRPr lang="en-AU" dirty="0" smtClean="0">
              <a:latin typeface="Arial" pitchFamily="34" charset="0"/>
              <a:cs typeface="Arial" pitchFamily="34" charset="0"/>
            </a:endParaRPr>
          </a:p>
          <a:p>
            <a:pPr marL="700087" indent="-342900">
              <a:defRPr/>
            </a:pPr>
            <a:r>
              <a:rPr lang="en-AU" sz="2400" dirty="0" smtClean="0">
                <a:latin typeface="Arial" pitchFamily="34" charset="0"/>
                <a:cs typeface="Arial" pitchFamily="34" charset="0"/>
              </a:rPr>
              <a:t>Professional practices can </a:t>
            </a:r>
          </a:p>
          <a:p>
            <a:pPr marL="357187" indent="0">
              <a:buNone/>
              <a:defRPr/>
            </a:pPr>
            <a:r>
              <a:rPr lang="en-AU" sz="2400" dirty="0" smtClean="0">
                <a:latin typeface="Arial" pitchFamily="34" charset="0"/>
                <a:cs typeface="Arial" pitchFamily="34" charset="0"/>
              </a:rPr>
              <a:t>manufacture a </a:t>
            </a:r>
            <a:r>
              <a:rPr lang="en-AU" sz="2400" b="1" dirty="0" smtClean="0">
                <a:latin typeface="Arial" pitchFamily="34" charset="0"/>
                <a:cs typeface="Arial" pitchFamily="34" charset="0"/>
              </a:rPr>
              <a:t>colonising </a:t>
            </a:r>
          </a:p>
          <a:p>
            <a:pPr marL="357187" indent="0">
              <a:buNone/>
              <a:defRPr/>
            </a:pPr>
            <a:r>
              <a:rPr lang="en-AU" sz="2400" b="1" dirty="0" smtClean="0">
                <a:latin typeface="Arial" pitchFamily="34" charset="0"/>
                <a:cs typeface="Arial" pitchFamily="34" charset="0"/>
              </a:rPr>
              <a:t>discourse of the ‘other</a:t>
            </a:r>
            <a:r>
              <a:rPr lang="en-AU" sz="2400" dirty="0" smtClean="0">
                <a:latin typeface="Arial" pitchFamily="34" charset="0"/>
                <a:cs typeface="Arial" pitchFamily="34" charset="0"/>
              </a:rPr>
              <a:t>’ under </a:t>
            </a:r>
          </a:p>
          <a:p>
            <a:pPr marL="357187" indent="0">
              <a:buNone/>
              <a:defRPr/>
            </a:pPr>
            <a:r>
              <a:rPr lang="en-AU" sz="2400" dirty="0" smtClean="0">
                <a:latin typeface="Arial" pitchFamily="34" charset="0"/>
                <a:cs typeface="Arial" pitchFamily="34" charset="0"/>
              </a:rPr>
              <a:t>the veil or guise of ‘neutrality’ </a:t>
            </a:r>
          </a:p>
          <a:p>
            <a:pPr marL="357187" indent="0">
              <a:buNone/>
              <a:defRPr/>
            </a:pPr>
            <a:r>
              <a:rPr lang="en-AU" sz="2400" dirty="0" smtClean="0">
                <a:latin typeface="Arial" pitchFamily="34" charset="0"/>
                <a:cs typeface="Arial" pitchFamily="34" charset="0"/>
              </a:rPr>
              <a:t>or ‘objectivity’ </a:t>
            </a:r>
          </a:p>
          <a:p>
            <a:pPr marL="700087" indent="-342900">
              <a:defRPr/>
            </a:pPr>
            <a:r>
              <a:rPr lang="en-AU" sz="2400" b="1" dirty="0">
                <a:latin typeface="Arial" pitchFamily="34" charset="0"/>
                <a:cs typeface="Arial" pitchFamily="34" charset="0"/>
              </a:rPr>
              <a:t>R</a:t>
            </a:r>
            <a:r>
              <a:rPr lang="en-AU" sz="2400" b="1" dirty="0" smtClean="0">
                <a:latin typeface="Arial" pitchFamily="34" charset="0"/>
                <a:cs typeface="Arial" pitchFamily="34" charset="0"/>
              </a:rPr>
              <a:t>epresentations of ‘self’ and </a:t>
            </a:r>
          </a:p>
          <a:p>
            <a:pPr marL="357187" indent="0">
              <a:buNone/>
              <a:defRPr/>
            </a:pPr>
            <a:r>
              <a:rPr lang="en-AU" sz="2400" b="1" dirty="0" smtClean="0">
                <a:latin typeface="Arial" pitchFamily="34" charset="0"/>
                <a:cs typeface="Arial" pitchFamily="34" charset="0"/>
              </a:rPr>
              <a:t>‘other’ are always situated </a:t>
            </a:r>
          </a:p>
          <a:p>
            <a:pPr marL="357187" indent="0">
              <a:buNone/>
              <a:defRPr/>
            </a:pPr>
            <a:r>
              <a:rPr lang="en-AU" sz="2400" b="1" dirty="0">
                <a:latin typeface="Arial" pitchFamily="34" charset="0"/>
                <a:cs typeface="Arial" pitchFamily="34" charset="0"/>
              </a:rPr>
              <a:t>p</a:t>
            </a:r>
            <a:r>
              <a:rPr lang="en-AU" sz="2400" b="1" dirty="0" smtClean="0">
                <a:latin typeface="Arial" pitchFamily="34" charset="0"/>
                <a:cs typeface="Arial" pitchFamily="34" charset="0"/>
              </a:rPr>
              <a:t>olitically</a:t>
            </a:r>
            <a:r>
              <a:rPr lang="en-AU" sz="2400" dirty="0" smtClean="0">
                <a:latin typeface="Arial" pitchFamily="34" charset="0"/>
                <a:cs typeface="Arial" pitchFamily="34" charset="0"/>
              </a:rPr>
              <a:t> </a:t>
            </a:r>
            <a:r>
              <a:rPr lang="en-AU" sz="2400" b="1" dirty="0" smtClean="0">
                <a:latin typeface="Arial" pitchFamily="34" charset="0"/>
                <a:cs typeface="Arial" pitchFamily="34" charset="0"/>
              </a:rPr>
              <a:t>and historically</a:t>
            </a:r>
            <a:endParaRPr lang="en-AU" sz="2400" b="1" dirty="0">
              <a:latin typeface="Arial" pitchFamily="34" charset="0"/>
              <a:cs typeface="Arial" pitchFamily="34" charset="0"/>
            </a:endParaRPr>
          </a:p>
        </p:txBody>
      </p:sp>
      <p:pic>
        <p:nvPicPr>
          <p:cNvPr id="19459" name="Picture 3" descr="D:\Temp\Temporary Internet Files\Content.IE5\31SUMA0C\MCj031177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1846263"/>
            <a:ext cx="30257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12BFB3D-A640-4C32-B18F-EF86A849D9FD}" type="slidenum">
              <a:rPr lang="en-AU" smtClean="0"/>
              <a:pPr>
                <a:defRPr/>
              </a:pPr>
              <a:t>24</a:t>
            </a:fld>
            <a:endParaRPr lang="en-AU"/>
          </a:p>
        </p:txBody>
      </p:sp>
      <p:sp>
        <p:nvSpPr>
          <p:cNvPr id="2" name="Footer Placeholder 1"/>
          <p:cNvSpPr>
            <a:spLocks noGrp="1"/>
          </p:cNvSpPr>
          <p:nvPr>
            <p:ph type="ftr" sz="quarter" idx="11"/>
          </p:nvPr>
        </p:nvSpPr>
        <p:spPr>
          <a:xfrm>
            <a:off x="1691680" y="6356350"/>
            <a:ext cx="4328120"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9359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472604"/>
          </a:xfrm>
        </p:spPr>
        <p:txBody>
          <a:bodyPr/>
          <a:lstStyle/>
          <a:p>
            <a:r>
              <a:rPr lang="en-AU" b="1" dirty="0" smtClean="0"/>
              <a:t>Self-reflexivity and mediation</a:t>
            </a:r>
            <a:endParaRPr lang="en-AU" b="1" dirty="0"/>
          </a:p>
        </p:txBody>
      </p:sp>
      <p:sp>
        <p:nvSpPr>
          <p:cNvPr id="3" name="Content Placeholder 2"/>
          <p:cNvSpPr>
            <a:spLocks noGrp="1"/>
          </p:cNvSpPr>
          <p:nvPr>
            <p:ph idx="1"/>
          </p:nvPr>
        </p:nvSpPr>
        <p:spPr>
          <a:xfrm>
            <a:off x="457200" y="620688"/>
            <a:ext cx="8229600" cy="5399112"/>
          </a:xfrm>
        </p:spPr>
        <p:txBody>
          <a:bodyPr/>
          <a:lstStyle/>
          <a:p>
            <a:endParaRPr lang="en-AU" dirty="0" smtClean="0">
              <a:effectLst/>
            </a:endParaRPr>
          </a:p>
          <a:p>
            <a:r>
              <a:rPr lang="en-AU" sz="2800" dirty="0" smtClean="0"/>
              <a:t> Self-reflexivity is </a:t>
            </a:r>
            <a:r>
              <a:rPr lang="en-AU" sz="2800" dirty="0"/>
              <a:t>based on the premise that ‘knowledge </a:t>
            </a:r>
            <a:r>
              <a:rPr lang="en-AU" sz="2800" dirty="0" smtClean="0"/>
              <a:t>cannot </a:t>
            </a:r>
            <a:r>
              <a:rPr lang="en-AU" sz="2800" dirty="0"/>
              <a:t>be separated from the knower’ . </a:t>
            </a:r>
          </a:p>
          <a:p>
            <a:r>
              <a:rPr lang="en-AU" sz="2800" dirty="0"/>
              <a:t>Our </a:t>
            </a:r>
            <a:r>
              <a:rPr lang="en-AU" sz="2800" dirty="0" smtClean="0"/>
              <a:t>presence as mediators, </a:t>
            </a:r>
            <a:r>
              <a:rPr lang="en-AU" sz="2800" dirty="0"/>
              <a:t>in whatever form, will have some kind of </a:t>
            </a:r>
            <a:r>
              <a:rPr lang="en-AU" sz="2800" dirty="0" smtClean="0"/>
              <a:t>effect, or influence on what we ‘know’ or our ‘truths’. </a:t>
            </a:r>
            <a:endParaRPr lang="en-AU" sz="2800" dirty="0"/>
          </a:p>
          <a:p>
            <a:r>
              <a:rPr lang="en-AU" sz="2800" dirty="0" smtClean="0"/>
              <a:t>This means</a:t>
            </a:r>
            <a:r>
              <a:rPr lang="en-AU" sz="2800" dirty="0" smtClean="0">
                <a:effectLst/>
              </a:rPr>
              <a:t> the mediator </a:t>
            </a:r>
            <a:r>
              <a:rPr lang="en-AU" sz="2800" dirty="0" smtClean="0"/>
              <a:t>should be</a:t>
            </a:r>
            <a:r>
              <a:rPr lang="en-AU" sz="2800" dirty="0" smtClean="0">
                <a:effectLst/>
              </a:rPr>
              <a:t> aware of his/her effect on the process and outcomes of mediation.</a:t>
            </a:r>
          </a:p>
          <a:p>
            <a:r>
              <a:rPr lang="en-AU" altLang="en-US" sz="2800" dirty="0" smtClean="0">
                <a:latin typeface="Arial" charset="0"/>
                <a:cs typeface="Arial" charset="0"/>
              </a:rPr>
              <a:t>Definition: </a:t>
            </a:r>
            <a:r>
              <a:rPr lang="en-AU" altLang="en-US" sz="2800" i="1" dirty="0" smtClean="0">
                <a:latin typeface="Arial" charset="0"/>
                <a:cs typeface="Arial" charset="0"/>
              </a:rPr>
              <a:t>‘Turning-back of one’s experience upon oneself and being conscious of ourselves as we see ourselves’ 		</a:t>
            </a:r>
            <a:r>
              <a:rPr lang="en-AU" altLang="en-US" sz="1800" dirty="0" smtClean="0">
                <a:latin typeface="Arial" charset="0"/>
                <a:cs typeface="Arial" charset="0"/>
              </a:rPr>
              <a:t>(</a:t>
            </a:r>
            <a:r>
              <a:rPr lang="en-AU" altLang="en-US" sz="1800" dirty="0" err="1" smtClean="0">
                <a:latin typeface="Arial" charset="0"/>
                <a:cs typeface="Arial" charset="0"/>
              </a:rPr>
              <a:t>Steier</a:t>
            </a:r>
            <a:r>
              <a:rPr lang="en-AU" altLang="en-US" sz="1800" dirty="0" smtClean="0">
                <a:latin typeface="Arial" charset="0"/>
                <a:cs typeface="Arial" charset="0"/>
              </a:rPr>
              <a:t>)</a:t>
            </a:r>
          </a:p>
          <a:p>
            <a:endParaRPr lang="en-AU" dirty="0" smtClean="0">
              <a:effectLst/>
            </a:endParaRPr>
          </a:p>
        </p:txBody>
      </p:sp>
      <p:sp>
        <p:nvSpPr>
          <p:cNvPr id="4" name="Footer Placeholder 3"/>
          <p:cNvSpPr>
            <a:spLocks noGrp="1"/>
          </p:cNvSpPr>
          <p:nvPr>
            <p:ph type="ftr" sz="quarter" idx="11"/>
          </p:nvPr>
        </p:nvSpPr>
        <p:spPr>
          <a:xfrm>
            <a:off x="1835696" y="6356350"/>
            <a:ext cx="4184104"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E761E35F-0228-47B9-B5D1-7E6BE0F9B861}" type="slidenum">
              <a:rPr lang="en-AU" smtClean="0"/>
              <a:pPr>
                <a:defRPr/>
              </a:pPr>
              <a:t>25</a:t>
            </a:fld>
            <a:endParaRPr lang="en-AU" dirty="0"/>
          </a:p>
        </p:txBody>
      </p:sp>
    </p:spTree>
    <p:extLst>
      <p:ext uri="{BB962C8B-B14F-4D97-AF65-F5344CB8AC3E}">
        <p14:creationId xmlns:p14="http://schemas.microsoft.com/office/powerpoint/2010/main" val="111695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b="1" dirty="0" smtClean="0"/>
              <a:t>Self-reflexivity</a:t>
            </a:r>
            <a:endParaRPr lang="en-AU" dirty="0"/>
          </a:p>
        </p:txBody>
      </p:sp>
      <p:sp>
        <p:nvSpPr>
          <p:cNvPr id="20482" name="Content Placeholder 2"/>
          <p:cNvSpPr>
            <a:spLocks noGrp="1"/>
          </p:cNvSpPr>
          <p:nvPr>
            <p:ph sz="half" idx="1"/>
          </p:nvPr>
        </p:nvSpPr>
        <p:spPr>
          <a:xfrm>
            <a:off x="0" y="2060847"/>
            <a:ext cx="4644008" cy="4294077"/>
          </a:xfrm>
        </p:spPr>
        <p:txBody>
          <a:bodyPr/>
          <a:lstStyle/>
          <a:p>
            <a:pPr marL="4763" indent="-4763" algn="ctr">
              <a:buNone/>
            </a:pPr>
            <a:r>
              <a:rPr lang="en-AU" altLang="en-US" sz="3200" dirty="0" smtClean="0">
                <a:latin typeface="Arial" charset="0"/>
                <a:cs typeface="Arial" charset="0"/>
              </a:rPr>
              <a:t>Involves making </a:t>
            </a:r>
            <a:r>
              <a:rPr lang="en-AU" altLang="en-US" sz="3200" dirty="0">
                <a:latin typeface="Arial" charset="0"/>
                <a:cs typeface="Arial" charset="0"/>
              </a:rPr>
              <a:t>visible the personal biases and cultural, political and social influences which impact on our ability to be a ‘neutral’ &amp; ‘impartial’ </a:t>
            </a:r>
            <a:r>
              <a:rPr lang="en-AU" altLang="en-US" sz="3200" dirty="0" smtClean="0">
                <a:latin typeface="Arial" charset="0"/>
                <a:cs typeface="Arial" charset="0"/>
              </a:rPr>
              <a:t>mediator.</a:t>
            </a:r>
            <a:endParaRPr lang="en-AU" altLang="en-US" sz="3200" dirty="0">
              <a:latin typeface="Arial" charset="0"/>
              <a:cs typeface="Arial" charset="0"/>
            </a:endParaRPr>
          </a:p>
          <a:p>
            <a:pPr marL="4763" indent="-4763" algn="ctr">
              <a:buFont typeface="Wingdings 2" pitchFamily="18" charset="2"/>
              <a:buNone/>
            </a:pPr>
            <a:endParaRPr lang="en-AU" altLang="en-US" sz="3200" dirty="0" smtClean="0">
              <a:latin typeface="Arial" charset="0"/>
              <a:cs typeface="Arial" charset="0"/>
            </a:endParaRPr>
          </a:p>
          <a:p>
            <a:pPr marL="4763" indent="-4763" algn="ctr">
              <a:buFont typeface="Wingdings 2" pitchFamily="18" charset="2"/>
              <a:buNone/>
            </a:pPr>
            <a:endParaRPr lang="en-AU" altLang="en-US" sz="3200" dirty="0">
              <a:latin typeface="Arial" charset="0"/>
              <a:cs typeface="Arial" charset="0"/>
            </a:endParaRPr>
          </a:p>
        </p:txBody>
      </p:sp>
      <p:sp>
        <p:nvSpPr>
          <p:cNvPr id="7" name="Content Placeholder 6"/>
          <p:cNvSpPr>
            <a:spLocks noGrp="1"/>
          </p:cNvSpPr>
          <p:nvPr>
            <p:ph sz="half" idx="2"/>
          </p:nvPr>
        </p:nvSpPr>
        <p:spPr/>
        <p:txBody>
          <a:bodyPr/>
          <a:lstStyle/>
          <a:p>
            <a:endParaRPr lang="en-AU"/>
          </a:p>
        </p:txBody>
      </p:sp>
      <p:sp>
        <p:nvSpPr>
          <p:cNvPr id="2" name="Footer Placeholder 1"/>
          <p:cNvSpPr>
            <a:spLocks noGrp="1"/>
          </p:cNvSpPr>
          <p:nvPr>
            <p:ph type="ftr" sz="quarter" idx="11"/>
          </p:nvPr>
        </p:nvSpPr>
        <p:spPr>
          <a:xfrm>
            <a:off x="1979712" y="6356350"/>
            <a:ext cx="4040088"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52437D8E-6F3B-400D-AE4C-ADC1B62412EC}" type="slidenum">
              <a:rPr lang="en-AU" smtClean="0"/>
              <a:pPr>
                <a:defRPr/>
              </a:pPr>
              <a:t>26</a:t>
            </a:fld>
            <a:endParaRPr lang="en-AU"/>
          </a:p>
        </p:txBody>
      </p:sp>
      <p:pic>
        <p:nvPicPr>
          <p:cNvPr id="20483" name="Picture 3" descr="mirr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3" y="1988840"/>
            <a:ext cx="424847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8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500063"/>
            <a:ext cx="8229600" cy="840705"/>
          </a:xfrm>
        </p:spPr>
        <p:txBody>
          <a:bodyPr/>
          <a:lstStyle/>
          <a:p>
            <a:r>
              <a:rPr lang="en-AU" altLang="en-US" sz="4000" b="1" dirty="0" smtClean="0"/>
              <a:t>Self-reflexivity requires mediators to</a:t>
            </a:r>
            <a:r>
              <a:rPr lang="en-AU" altLang="en-US" sz="5400" b="1" dirty="0"/>
              <a:t> </a:t>
            </a:r>
            <a:r>
              <a:rPr lang="en-AU" altLang="en-US" sz="5400" b="1" dirty="0" smtClean="0"/>
              <a:t>..</a:t>
            </a:r>
          </a:p>
        </p:txBody>
      </p:sp>
      <p:sp>
        <p:nvSpPr>
          <p:cNvPr id="21507" name="Content Placeholder 2"/>
          <p:cNvSpPr>
            <a:spLocks noGrp="1"/>
          </p:cNvSpPr>
          <p:nvPr>
            <p:ph idx="1"/>
          </p:nvPr>
        </p:nvSpPr>
        <p:spPr>
          <a:xfrm>
            <a:off x="285750" y="1412776"/>
            <a:ext cx="8229600" cy="4968552"/>
          </a:xfrm>
          <a:solidFill>
            <a:schemeClr val="bg2"/>
          </a:solidFill>
        </p:spPr>
        <p:txBody>
          <a:bodyPr/>
          <a:lstStyle/>
          <a:p>
            <a:r>
              <a:rPr lang="en-AU" altLang="en-US" dirty="0" smtClean="0"/>
              <a:t>recognise that their practices are culturally specific, not ‘neutral’</a:t>
            </a:r>
          </a:p>
          <a:p>
            <a:r>
              <a:rPr lang="en-AU" altLang="en-US" dirty="0" smtClean="0"/>
              <a:t>be explicit about the operation of power and mindful of their position in the mediation process</a:t>
            </a:r>
          </a:p>
          <a:p>
            <a:r>
              <a:rPr lang="en-AU" altLang="en-US" dirty="0" smtClean="0"/>
              <a:t>assume a non-hierarchical position (‘bottom up’ rather then ‘top down’)</a:t>
            </a:r>
          </a:p>
          <a:p>
            <a:r>
              <a:rPr lang="en-AU" altLang="en-US" dirty="0" smtClean="0"/>
              <a:t>work collaboratively with clients in a collegial, partnership role</a:t>
            </a:r>
          </a:p>
          <a:p>
            <a:r>
              <a:rPr lang="en-AU" altLang="en-US" dirty="0" smtClean="0"/>
              <a:t>privilege the clients’  knowledge, interpretations, meaning of events, world views and assist them to open up to alternative views, meanings </a:t>
            </a:r>
            <a:r>
              <a:rPr lang="en-AU" altLang="en-US" dirty="0" err="1" smtClean="0"/>
              <a:t>etc</a:t>
            </a:r>
            <a:endParaRPr lang="en-AU" altLang="en-US" dirty="0" smtClean="0"/>
          </a:p>
          <a:p>
            <a:endParaRPr lang="en-AU" altLang="en-US" dirty="0" smtClean="0"/>
          </a:p>
          <a:p>
            <a:endParaRPr lang="en-AU" altLang="en-US" dirty="0" smtClean="0"/>
          </a:p>
        </p:txBody>
      </p:sp>
      <p:sp>
        <p:nvSpPr>
          <p:cNvPr id="5" name="Slide Number Placeholder 4"/>
          <p:cNvSpPr>
            <a:spLocks noGrp="1"/>
          </p:cNvSpPr>
          <p:nvPr>
            <p:ph type="sldNum" sz="quarter" idx="12"/>
          </p:nvPr>
        </p:nvSpPr>
        <p:spPr/>
        <p:txBody>
          <a:bodyPr/>
          <a:lstStyle/>
          <a:p>
            <a:pPr>
              <a:defRPr/>
            </a:pPr>
            <a:fld id="{629FA59A-F4AB-41BF-8A87-7182BC95E7D2}" type="slidenum">
              <a:rPr lang="en-AU" smtClean="0"/>
              <a:pPr>
                <a:defRPr/>
              </a:pPr>
              <a:t>27</a:t>
            </a:fld>
            <a:endParaRPr lang="en-AU"/>
          </a:p>
        </p:txBody>
      </p:sp>
      <p:sp>
        <p:nvSpPr>
          <p:cNvPr id="2" name="Footer Placeholder 1"/>
          <p:cNvSpPr>
            <a:spLocks noGrp="1"/>
          </p:cNvSpPr>
          <p:nvPr>
            <p:ph type="ftr" sz="quarter" idx="11"/>
          </p:nvPr>
        </p:nvSpPr>
        <p:spPr>
          <a:xfrm>
            <a:off x="2051720" y="6356350"/>
            <a:ext cx="3968080"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25022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85813"/>
            <a:ext cx="8229600" cy="714375"/>
          </a:xfrm>
        </p:spPr>
        <p:txBody>
          <a:bodyPr/>
          <a:lstStyle/>
          <a:p>
            <a:pPr algn="ctr"/>
            <a:r>
              <a:rPr lang="en-AU" altLang="en-US" sz="4000" smtClean="0"/>
              <a:t>The Importance of Culture (LeBaron)</a:t>
            </a:r>
          </a:p>
        </p:txBody>
      </p:sp>
      <p:sp>
        <p:nvSpPr>
          <p:cNvPr id="22531" name="Content Placeholder 2"/>
          <p:cNvSpPr>
            <a:spLocks noGrp="1"/>
          </p:cNvSpPr>
          <p:nvPr>
            <p:ph idx="1"/>
          </p:nvPr>
        </p:nvSpPr>
        <p:spPr>
          <a:xfrm>
            <a:off x="4143375" y="1928812"/>
            <a:ext cx="4821113" cy="4524523"/>
          </a:xfrm>
          <a:solidFill>
            <a:srgbClr val="FFC000"/>
          </a:solidFill>
        </p:spPr>
        <p:txBody>
          <a:bodyPr/>
          <a:lstStyle/>
          <a:p>
            <a:pPr marL="0" indent="0">
              <a:buNone/>
            </a:pPr>
            <a:r>
              <a:rPr lang="en-AU" altLang="en-US" sz="2400" b="1" dirty="0" smtClean="0">
                <a:latin typeface="Arial" charset="0"/>
                <a:cs typeface="Arial" charset="0"/>
              </a:rPr>
              <a:t>All conflicts are culturally based</a:t>
            </a:r>
          </a:p>
          <a:p>
            <a:pPr marL="4763" indent="-4763"/>
            <a:r>
              <a:rPr lang="en-AU" altLang="en-US" sz="2400" dirty="0" smtClean="0">
                <a:latin typeface="Arial" charset="0"/>
                <a:cs typeface="Arial" charset="0"/>
              </a:rPr>
              <a:t>Cultures are fluid and changing continually</a:t>
            </a:r>
          </a:p>
          <a:p>
            <a:pPr marL="4763" indent="-4763"/>
            <a:r>
              <a:rPr lang="en-AU" altLang="en-US" sz="2400" b="1" dirty="0" smtClean="0">
                <a:latin typeface="Arial" charset="0"/>
                <a:cs typeface="Arial" charset="0"/>
              </a:rPr>
              <a:t>Cultures are constructed from deeply shared meanings</a:t>
            </a:r>
          </a:p>
          <a:p>
            <a:pPr marL="4763" indent="-4763"/>
            <a:r>
              <a:rPr lang="en-AU" altLang="en-US" sz="2400" dirty="0" smtClean="0">
                <a:latin typeface="Arial" charset="0"/>
                <a:cs typeface="Arial" charset="0"/>
              </a:rPr>
              <a:t>Each person is a part of many cultures</a:t>
            </a:r>
          </a:p>
          <a:p>
            <a:pPr marL="4763" indent="-4763"/>
            <a:r>
              <a:rPr lang="en-AU" altLang="en-US" sz="2400" b="1" dirty="0" smtClean="0">
                <a:latin typeface="Arial" charset="0"/>
                <a:cs typeface="Arial" charset="0"/>
              </a:rPr>
              <a:t>There is wide variation within cultures</a:t>
            </a:r>
          </a:p>
        </p:txBody>
      </p:sp>
      <p:pic>
        <p:nvPicPr>
          <p:cNvPr id="22532" name="Picture 3" descr="Cultural_Diversi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928813"/>
            <a:ext cx="3786188" cy="452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A2BF8C8A-0A0A-4DA8-99BB-19189E2B1463}" type="slidenum">
              <a:rPr lang="en-AU" smtClean="0"/>
              <a:pPr>
                <a:defRPr/>
              </a:pPr>
              <a:t>28</a:t>
            </a:fld>
            <a:endParaRPr lang="en-AU"/>
          </a:p>
        </p:txBody>
      </p:sp>
      <p:sp>
        <p:nvSpPr>
          <p:cNvPr id="2" name="Footer Placeholder 1"/>
          <p:cNvSpPr>
            <a:spLocks noGrp="1"/>
          </p:cNvSpPr>
          <p:nvPr>
            <p:ph type="ftr" sz="quarter" idx="11"/>
          </p:nvPr>
        </p:nvSpPr>
        <p:spPr>
          <a:xfrm>
            <a:off x="2667000" y="6356350"/>
            <a:ext cx="4209256"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229600" cy="563910"/>
          </a:xfrm>
        </p:spPr>
        <p:txBody>
          <a:bodyPr/>
          <a:lstStyle/>
          <a:p>
            <a:r>
              <a:rPr lang="en-AU" altLang="en-US" sz="4000" b="1" dirty="0" smtClean="0"/>
              <a:t>Mediators need to be culturally fluent</a:t>
            </a:r>
          </a:p>
        </p:txBody>
      </p:sp>
      <p:sp>
        <p:nvSpPr>
          <p:cNvPr id="3" name="Content Placeholder 2"/>
          <p:cNvSpPr>
            <a:spLocks noGrp="1"/>
          </p:cNvSpPr>
          <p:nvPr>
            <p:ph idx="1"/>
          </p:nvPr>
        </p:nvSpPr>
        <p:spPr>
          <a:xfrm>
            <a:off x="457200" y="1556793"/>
            <a:ext cx="8229600" cy="4767808"/>
          </a:xfrm>
          <a:solidFill>
            <a:srgbClr val="FFC000"/>
          </a:solidFill>
        </p:spPr>
        <p:txBody>
          <a:bodyPr/>
          <a:lstStyle/>
          <a:p>
            <a:pPr marL="4763" indent="-4763">
              <a:buFont typeface="Wingdings 2" pitchFamily="18" charset="2"/>
              <a:buNone/>
              <a:defRPr/>
            </a:pPr>
            <a:r>
              <a:rPr lang="en-AU" sz="2800" b="1" dirty="0" smtClean="0">
                <a:latin typeface="Arial" charset="0"/>
                <a:cs typeface="Arial" charset="0"/>
              </a:rPr>
              <a:t>Cultural fluency </a:t>
            </a:r>
            <a:r>
              <a:rPr lang="en-AU" sz="2800" dirty="0" smtClean="0">
                <a:latin typeface="Arial" charset="0"/>
                <a:cs typeface="Arial" charset="0"/>
              </a:rPr>
              <a:t>= ‘</a:t>
            </a:r>
            <a:r>
              <a:rPr lang="en-AU" sz="2800" i="1" dirty="0" smtClean="0">
                <a:latin typeface="Arial" charset="0"/>
                <a:cs typeface="Arial" charset="0"/>
              </a:rPr>
              <a:t>developing mindful awareness by reflecting on our  own cultural ways of knowing and being’.</a:t>
            </a:r>
          </a:p>
          <a:p>
            <a:pPr marL="4763" indent="-4763">
              <a:buFont typeface="Wingdings 2" pitchFamily="18" charset="2"/>
              <a:buNone/>
              <a:defRPr/>
            </a:pPr>
            <a:endParaRPr lang="en-AU" sz="2800" i="1" dirty="0" smtClean="0">
              <a:latin typeface="Arial" charset="0"/>
              <a:cs typeface="Arial" charset="0"/>
            </a:endParaRPr>
          </a:p>
          <a:p>
            <a:pPr marL="4763" indent="-4763" algn="ctr">
              <a:buFont typeface="Wingdings 2" pitchFamily="18" charset="2"/>
              <a:buNone/>
              <a:defRPr/>
            </a:pPr>
            <a:r>
              <a:rPr lang="en-AU" sz="2400" i="1" dirty="0" smtClean="0">
                <a:latin typeface="Arial" charset="0"/>
                <a:cs typeface="Arial" charset="0"/>
              </a:rPr>
              <a:t>‘Recognizing that cultures are constructed from deeply shared meanings, that each individual is a part of multiple cultures, and there is wide variation within cultures, the aspiration to design culturally appropriate processes is seen in its true complexity’.</a:t>
            </a:r>
          </a:p>
          <a:p>
            <a:pPr marL="4763" indent="-4763" algn="ctr">
              <a:buFont typeface="Wingdings 2" pitchFamily="18" charset="2"/>
              <a:buNone/>
              <a:defRPr/>
            </a:pPr>
            <a:r>
              <a:rPr lang="en-AU" sz="2400" i="1" dirty="0" smtClean="0">
                <a:latin typeface="Arial" charset="0"/>
                <a:cs typeface="Arial" charset="0"/>
              </a:rPr>
              <a:t> </a:t>
            </a:r>
          </a:p>
          <a:p>
            <a:pPr marL="4763" indent="-4763">
              <a:buFont typeface="Wingdings 2" pitchFamily="18" charset="2"/>
              <a:buNone/>
              <a:defRPr/>
            </a:pPr>
            <a:r>
              <a:rPr lang="en-AU" sz="2800" i="1" dirty="0" smtClean="0">
                <a:latin typeface="Arial" charset="0"/>
                <a:cs typeface="Arial" charset="0"/>
              </a:rPr>
              <a:t>						Michelle </a:t>
            </a:r>
            <a:r>
              <a:rPr lang="en-AU" sz="2800" i="1" dirty="0" err="1" smtClean="0">
                <a:latin typeface="Arial" charset="0"/>
                <a:cs typeface="Arial" charset="0"/>
              </a:rPr>
              <a:t>LeBaron</a:t>
            </a:r>
            <a:endParaRPr lang="en-AU" sz="2800" i="1" dirty="0" smtClean="0">
              <a:latin typeface="Arial" charset="0"/>
              <a:cs typeface="Arial" charset="0"/>
            </a:endParaRPr>
          </a:p>
          <a:p>
            <a:pPr>
              <a:defRPr/>
            </a:pPr>
            <a:endParaRPr lang="en-AU" dirty="0"/>
          </a:p>
        </p:txBody>
      </p:sp>
      <p:sp>
        <p:nvSpPr>
          <p:cNvPr id="5" name="Slide Number Placeholder 4"/>
          <p:cNvSpPr>
            <a:spLocks noGrp="1"/>
          </p:cNvSpPr>
          <p:nvPr>
            <p:ph type="sldNum" sz="quarter" idx="12"/>
          </p:nvPr>
        </p:nvSpPr>
        <p:spPr/>
        <p:txBody>
          <a:bodyPr/>
          <a:lstStyle/>
          <a:p>
            <a:pPr>
              <a:defRPr/>
            </a:pPr>
            <a:fld id="{499153CC-0A0F-4FB0-88E5-292E668E7A37}" type="slidenum">
              <a:rPr lang="en-AU" smtClean="0"/>
              <a:pPr>
                <a:defRPr/>
              </a:pPr>
              <a:t>29</a:t>
            </a:fld>
            <a:endParaRPr lang="en-AU"/>
          </a:p>
        </p:txBody>
      </p:sp>
      <p:sp>
        <p:nvSpPr>
          <p:cNvPr id="2" name="Footer Placeholder 1"/>
          <p:cNvSpPr>
            <a:spLocks noGrp="1"/>
          </p:cNvSpPr>
          <p:nvPr>
            <p:ph type="ftr" sz="quarter" idx="11"/>
          </p:nvPr>
        </p:nvSpPr>
        <p:spPr>
          <a:xfrm>
            <a:off x="2667000" y="6356350"/>
            <a:ext cx="4713312"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b="1" dirty="0" smtClean="0">
                <a:solidFill>
                  <a:srgbClr val="C00000"/>
                </a:solidFill>
              </a:rPr>
              <a:t>We are roughly 4-5 decades into the recent, largely Western, history of mediation</a:t>
            </a:r>
            <a:endParaRPr lang="en-AU" sz="3600" b="1" dirty="0">
              <a:solidFill>
                <a:srgbClr val="C00000"/>
              </a:solidFill>
            </a:endParaRPr>
          </a:p>
        </p:txBody>
      </p:sp>
      <p:sp>
        <p:nvSpPr>
          <p:cNvPr id="3" name="Content Placeholder 2"/>
          <p:cNvSpPr>
            <a:spLocks noGrp="1"/>
          </p:cNvSpPr>
          <p:nvPr>
            <p:ph idx="1"/>
          </p:nvPr>
        </p:nvSpPr>
        <p:spPr>
          <a:xfrm>
            <a:off x="457200" y="1905000"/>
            <a:ext cx="8579296" cy="4332312"/>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AU" i="1" dirty="0" smtClean="0">
                <a:effectLst/>
              </a:rPr>
              <a:t>Enormous </a:t>
            </a:r>
            <a:r>
              <a:rPr lang="en-AU" i="1" dirty="0">
                <a:effectLst/>
              </a:rPr>
              <a:t>shifts </a:t>
            </a:r>
            <a:r>
              <a:rPr lang="en-AU" i="1" dirty="0" smtClean="0">
                <a:effectLst/>
              </a:rPr>
              <a:t>in </a:t>
            </a:r>
            <a:r>
              <a:rPr lang="en-AU" i="1" dirty="0">
                <a:effectLst/>
              </a:rPr>
              <a:t>people’s lives </a:t>
            </a:r>
            <a:r>
              <a:rPr lang="en-AU" i="1" dirty="0" smtClean="0">
                <a:effectLst/>
              </a:rPr>
              <a:t>and conditions during this time include:</a:t>
            </a:r>
            <a:endParaRPr lang="en-AU" i="1" dirty="0">
              <a:effectLst/>
            </a:endParaRPr>
          </a:p>
          <a:p>
            <a:r>
              <a:rPr lang="en-AU" dirty="0">
                <a:effectLst/>
              </a:rPr>
              <a:t> increasing </a:t>
            </a:r>
            <a:r>
              <a:rPr lang="en-AU" dirty="0" smtClean="0">
                <a:effectLst/>
              </a:rPr>
              <a:t>globalisation</a:t>
            </a:r>
            <a:endParaRPr lang="en-AU" dirty="0">
              <a:effectLst/>
            </a:endParaRPr>
          </a:p>
          <a:p>
            <a:r>
              <a:rPr lang="en-AU" dirty="0" smtClean="0">
                <a:effectLst/>
              </a:rPr>
              <a:t>waves </a:t>
            </a:r>
            <a:r>
              <a:rPr lang="en-AU" dirty="0">
                <a:effectLst/>
              </a:rPr>
              <a:t>of mass </a:t>
            </a:r>
            <a:r>
              <a:rPr lang="en-AU" dirty="0" smtClean="0">
                <a:effectLst/>
              </a:rPr>
              <a:t>migration (refugees, economic migrants)</a:t>
            </a:r>
          </a:p>
          <a:p>
            <a:r>
              <a:rPr lang="en-AU" dirty="0" smtClean="0">
                <a:effectLst/>
              </a:rPr>
              <a:t>whole </a:t>
            </a:r>
            <a:r>
              <a:rPr lang="en-AU" dirty="0">
                <a:effectLst/>
              </a:rPr>
              <a:t>scale </a:t>
            </a:r>
            <a:r>
              <a:rPr lang="en-AU" dirty="0" smtClean="0">
                <a:effectLst/>
              </a:rPr>
              <a:t>urbanisation and Westernisation</a:t>
            </a:r>
            <a:endParaRPr lang="en-AU" dirty="0">
              <a:effectLst/>
            </a:endParaRPr>
          </a:p>
          <a:p>
            <a:r>
              <a:rPr lang="en-AU" dirty="0"/>
              <a:t>t</a:t>
            </a:r>
            <a:r>
              <a:rPr lang="en-AU" dirty="0" smtClean="0">
                <a:effectLst/>
              </a:rPr>
              <a:t>rans-national </a:t>
            </a:r>
            <a:r>
              <a:rPr lang="en-AU" dirty="0">
                <a:effectLst/>
              </a:rPr>
              <a:t>civil rights </a:t>
            </a:r>
            <a:r>
              <a:rPr lang="en-AU" dirty="0" smtClean="0">
                <a:effectLst/>
              </a:rPr>
              <a:t>movements </a:t>
            </a:r>
          </a:p>
          <a:p>
            <a:r>
              <a:rPr lang="en-AU" dirty="0"/>
              <a:t>t</a:t>
            </a:r>
            <a:r>
              <a:rPr lang="en-AU" dirty="0" smtClean="0"/>
              <a:t>he universalisation of</a:t>
            </a:r>
            <a:r>
              <a:rPr lang="en-AU" dirty="0" smtClean="0">
                <a:effectLst/>
              </a:rPr>
              <a:t> “the market” </a:t>
            </a:r>
          </a:p>
          <a:p>
            <a:r>
              <a:rPr lang="en-AU" dirty="0" smtClean="0">
                <a:effectLst/>
              </a:rPr>
              <a:t>an emphasis on economic rationalism and </a:t>
            </a:r>
            <a:r>
              <a:rPr lang="en-AU" dirty="0" err="1" smtClean="0">
                <a:effectLst/>
              </a:rPr>
              <a:t>managerialism</a:t>
            </a:r>
            <a:endParaRPr lang="en-AU" dirty="0" smtClean="0">
              <a:effectLst/>
            </a:endParaRPr>
          </a:p>
          <a:p>
            <a:endParaRPr lang="en-AU" dirty="0" smtClean="0">
              <a:effectLst/>
            </a:endParaRPr>
          </a:p>
          <a:p>
            <a:endParaRPr lang="en-AU" dirty="0">
              <a:effectLst/>
            </a:endParaRPr>
          </a:p>
          <a:p>
            <a:endParaRPr lang="en-AU" dirty="0"/>
          </a:p>
        </p:txBody>
      </p:sp>
      <p:sp>
        <p:nvSpPr>
          <p:cNvPr id="4" name="Footer Placeholder 3"/>
          <p:cNvSpPr>
            <a:spLocks noGrp="1"/>
          </p:cNvSpPr>
          <p:nvPr>
            <p:ph type="ftr" sz="quarter" idx="11"/>
          </p:nvPr>
        </p:nvSpPr>
        <p:spPr>
          <a:xfrm>
            <a:off x="1835696" y="6356350"/>
            <a:ext cx="4184104"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E761E35F-0228-47B9-B5D1-7E6BE0F9B861}" type="slidenum">
              <a:rPr lang="en-AU" smtClean="0"/>
              <a:pPr>
                <a:defRPr/>
              </a:pPr>
              <a:t>3</a:t>
            </a:fld>
            <a:endParaRPr lang="en-AU" dirty="0"/>
          </a:p>
        </p:txBody>
      </p:sp>
    </p:spTree>
    <p:extLst>
      <p:ext uri="{BB962C8B-B14F-4D97-AF65-F5344CB8AC3E}">
        <p14:creationId xmlns:p14="http://schemas.microsoft.com/office/powerpoint/2010/main" val="30089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04851"/>
            <a:ext cx="8229600" cy="851942"/>
          </a:xfrm>
        </p:spPr>
        <p:txBody>
          <a:bodyPr/>
          <a:lstStyle/>
          <a:p>
            <a:pPr algn="ctr"/>
            <a:r>
              <a:rPr lang="en-AU" altLang="en-US" dirty="0" smtClean="0"/>
              <a:t>Broader structural challenges</a:t>
            </a:r>
          </a:p>
        </p:txBody>
      </p:sp>
      <p:pic>
        <p:nvPicPr>
          <p:cNvPr id="25604" name="Picture 7" descr="D:\Temp\Temporary Internet Files\Content.IE5\R3YCUIA5\MPj043308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778375" cy="415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6484D074-2F5E-4BB2-9E48-1F0975456C3C}" type="slidenum">
              <a:rPr lang="en-AU" smtClean="0"/>
              <a:pPr>
                <a:defRPr/>
              </a:pPr>
              <a:t>30</a:t>
            </a:fld>
            <a:endParaRPr lang="en-AU"/>
          </a:p>
        </p:txBody>
      </p:sp>
      <p:sp>
        <p:nvSpPr>
          <p:cNvPr id="2" name="Footer Placeholder 1"/>
          <p:cNvSpPr>
            <a:spLocks noGrp="1"/>
          </p:cNvSpPr>
          <p:nvPr>
            <p:ph type="ftr" sz="quarter" idx="11"/>
          </p:nvPr>
        </p:nvSpPr>
        <p:spPr>
          <a:xfrm>
            <a:off x="2123728" y="6356350"/>
            <a:ext cx="3896072" cy="365125"/>
          </a:xfrm>
        </p:spPr>
        <p:txBody>
          <a:bodyPr/>
          <a:lstStyle/>
          <a:p>
            <a:pPr>
              <a:defRPr/>
            </a:pPr>
            <a:r>
              <a:rPr lang="en-AU" smtClean="0"/>
              <a:t>Copyright 2016. Associate Professor Dale Bagshaw, PhD</a:t>
            </a:r>
            <a:endParaRPr lang="en-AU" dirty="0"/>
          </a:p>
        </p:txBody>
      </p:sp>
      <p:sp>
        <p:nvSpPr>
          <p:cNvPr id="3" name="Content Placeholder 2"/>
          <p:cNvSpPr>
            <a:spLocks noGrp="1"/>
          </p:cNvSpPr>
          <p:nvPr>
            <p:ph idx="1"/>
          </p:nvPr>
        </p:nvSpPr>
        <p:spPr>
          <a:xfrm>
            <a:off x="5500688" y="2348880"/>
            <a:ext cx="3429000" cy="3904283"/>
          </a:xfrm>
          <a:solidFill>
            <a:srgbClr val="FFC000"/>
          </a:solidFill>
        </p:spPr>
        <p:txBody>
          <a:bodyPr/>
          <a:lstStyle/>
          <a:p>
            <a:pPr marL="4763" indent="-4763">
              <a:buFont typeface="Wingdings 2" pitchFamily="18" charset="2"/>
              <a:buNone/>
              <a:defRPr/>
            </a:pPr>
            <a:r>
              <a:rPr lang="en-AU" dirty="0">
                <a:latin typeface="Arial" pitchFamily="34" charset="0"/>
                <a:cs typeface="Arial" pitchFamily="34" charset="0"/>
              </a:rPr>
              <a:t>M</a:t>
            </a:r>
            <a:r>
              <a:rPr lang="en-AU" dirty="0" smtClean="0">
                <a:latin typeface="Arial" pitchFamily="34" charset="0"/>
                <a:cs typeface="Arial" pitchFamily="34" charset="0"/>
              </a:rPr>
              <a:t>ediators must pay attention to broader structural issues of:</a:t>
            </a:r>
          </a:p>
          <a:p>
            <a:pPr marL="4763" indent="-4763">
              <a:buFont typeface="Wingdings 2" pitchFamily="18" charset="2"/>
              <a:buNone/>
              <a:defRPr/>
            </a:pPr>
            <a:endParaRPr lang="en-AU" sz="1200" dirty="0" smtClean="0">
              <a:latin typeface="Arial" pitchFamily="34" charset="0"/>
              <a:cs typeface="Arial" pitchFamily="34" charset="0"/>
            </a:endParaRPr>
          </a:p>
          <a:p>
            <a:pPr marL="442913" indent="-354013">
              <a:defRPr/>
            </a:pPr>
            <a:r>
              <a:rPr lang="en-AU" dirty="0" smtClean="0">
                <a:latin typeface="Arial" pitchFamily="34" charset="0"/>
                <a:cs typeface="Arial" pitchFamily="34" charset="0"/>
              </a:rPr>
              <a:t>Power</a:t>
            </a:r>
          </a:p>
          <a:p>
            <a:pPr marL="442913" indent="-354013">
              <a:defRPr/>
            </a:pPr>
            <a:r>
              <a:rPr lang="en-AU" dirty="0" smtClean="0">
                <a:latin typeface="Arial" pitchFamily="34" charset="0"/>
                <a:cs typeface="Arial" pitchFamily="34" charset="0"/>
              </a:rPr>
              <a:t>Justice </a:t>
            </a:r>
          </a:p>
          <a:p>
            <a:pPr marL="442913" indent="-354013">
              <a:defRPr/>
            </a:pPr>
            <a:r>
              <a:rPr lang="en-AU" dirty="0" smtClean="0">
                <a:latin typeface="Arial" pitchFamily="34" charset="0"/>
                <a:cs typeface="Arial" pitchFamily="34" charset="0"/>
              </a:rPr>
              <a:t>Human rights</a:t>
            </a:r>
            <a:endParaRPr lang="en-AU"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57313"/>
            <a:ext cx="8072438" cy="5500687"/>
          </a:xfrm>
        </p:spPr>
        <p:txBody>
          <a:bodyPr/>
          <a:lstStyle/>
          <a:p>
            <a:pPr marL="3319463" indent="0" algn="ctr">
              <a:buFont typeface="Wingdings 2" pitchFamily="18" charset="2"/>
              <a:buNone/>
              <a:defRPr/>
            </a:pPr>
            <a:r>
              <a:rPr lang="en-AU" sz="2800" dirty="0" smtClean="0">
                <a:latin typeface="Arial" pitchFamily="34" charset="0"/>
                <a:cs typeface="Arial" pitchFamily="34" charset="0"/>
              </a:rPr>
              <a:t>The issue of </a:t>
            </a:r>
            <a:r>
              <a:rPr lang="en-AU" sz="2800" b="1" dirty="0" smtClean="0">
                <a:latin typeface="Arial" pitchFamily="34" charset="0"/>
                <a:cs typeface="Arial" pitchFamily="34" charset="0"/>
              </a:rPr>
              <a:t>power</a:t>
            </a:r>
            <a:r>
              <a:rPr lang="en-AU" sz="2800" dirty="0" smtClean="0">
                <a:latin typeface="Arial" pitchFamily="34" charset="0"/>
                <a:cs typeface="Arial" pitchFamily="34" charset="0"/>
              </a:rPr>
              <a:t> should always be a major consideration in mediation </a:t>
            </a:r>
            <a:endParaRPr lang="en-AU" dirty="0" smtClean="0">
              <a:latin typeface="Arial" pitchFamily="34" charset="0"/>
              <a:cs typeface="Arial" pitchFamily="34" charset="0"/>
            </a:endParaRPr>
          </a:p>
          <a:p>
            <a:pPr marL="4763" indent="-4763">
              <a:buFont typeface="Wingdings 2" pitchFamily="18" charset="2"/>
              <a:buNone/>
              <a:defRPr/>
            </a:pPr>
            <a:endParaRPr lang="en-AU" sz="900" dirty="0" smtClean="0">
              <a:latin typeface="Arial" pitchFamily="34" charset="0"/>
              <a:cs typeface="Arial" pitchFamily="34" charset="0"/>
            </a:endParaRPr>
          </a:p>
          <a:p>
            <a:pPr marL="174625" indent="-4763">
              <a:buFont typeface="Wingdings 2" pitchFamily="18" charset="2"/>
              <a:buNone/>
              <a:defRPr/>
            </a:pPr>
            <a:r>
              <a:rPr lang="en-AU" sz="2400" dirty="0" smtClean="0">
                <a:latin typeface="Arial" pitchFamily="34" charset="0"/>
                <a:cs typeface="Arial" pitchFamily="34" charset="0"/>
              </a:rPr>
              <a:t>Dominant Western models of mediation </a:t>
            </a:r>
          </a:p>
          <a:p>
            <a:pPr marL="174625" indent="-4763">
              <a:buFont typeface="Wingdings 2" pitchFamily="18" charset="2"/>
              <a:buNone/>
              <a:defRPr/>
            </a:pPr>
            <a:r>
              <a:rPr lang="en-AU" sz="2400" dirty="0" smtClean="0">
                <a:latin typeface="Arial" pitchFamily="34" charset="0"/>
                <a:cs typeface="Arial" pitchFamily="34" charset="0"/>
              </a:rPr>
              <a:t>presuppose a roughly equal balance of </a:t>
            </a:r>
          </a:p>
          <a:p>
            <a:pPr marL="174625" indent="-4763">
              <a:buFont typeface="Wingdings 2" pitchFamily="18" charset="2"/>
              <a:buNone/>
              <a:defRPr/>
            </a:pPr>
            <a:r>
              <a:rPr lang="en-AU" sz="2400" dirty="0" smtClean="0">
                <a:latin typeface="Arial" pitchFamily="34" charset="0"/>
                <a:cs typeface="Arial" pitchFamily="34" charset="0"/>
              </a:rPr>
              <a:t>power between the parties and rarely </a:t>
            </a:r>
          </a:p>
          <a:p>
            <a:pPr marL="174625" indent="-4763">
              <a:buFont typeface="Wingdings 2" pitchFamily="18" charset="2"/>
              <a:buNone/>
              <a:defRPr/>
            </a:pPr>
            <a:r>
              <a:rPr lang="en-AU" sz="2400" dirty="0" smtClean="0">
                <a:latin typeface="Arial" pitchFamily="34" charset="0"/>
                <a:cs typeface="Arial" pitchFamily="34" charset="0"/>
              </a:rPr>
              <a:t>take into account the power inherent </a:t>
            </a:r>
          </a:p>
          <a:p>
            <a:pPr marL="174625" indent="-4763">
              <a:buFont typeface="Wingdings 2" pitchFamily="18" charset="2"/>
              <a:buNone/>
              <a:defRPr/>
            </a:pPr>
            <a:r>
              <a:rPr lang="en-AU" sz="2400" dirty="0" smtClean="0">
                <a:latin typeface="Arial" pitchFamily="34" charset="0"/>
                <a:cs typeface="Arial" pitchFamily="34" charset="0"/>
              </a:rPr>
              <a:t>in the dominant discourses in a </a:t>
            </a:r>
          </a:p>
          <a:p>
            <a:pPr marL="174625" indent="-4763">
              <a:buFont typeface="Wingdings 2" pitchFamily="18" charset="2"/>
              <a:buNone/>
              <a:defRPr/>
            </a:pPr>
            <a:r>
              <a:rPr lang="en-AU" sz="2400" dirty="0" smtClean="0">
                <a:latin typeface="Arial" pitchFamily="34" charset="0"/>
                <a:cs typeface="Arial" pitchFamily="34" charset="0"/>
              </a:rPr>
              <a:t>culture nor the structural </a:t>
            </a:r>
          </a:p>
          <a:p>
            <a:pPr marL="174625" indent="-4763">
              <a:buFont typeface="Wingdings 2" pitchFamily="18" charset="2"/>
              <a:buNone/>
              <a:defRPr/>
            </a:pPr>
            <a:r>
              <a:rPr lang="en-AU" sz="2400" dirty="0" smtClean="0">
                <a:latin typeface="Arial" pitchFamily="34" charset="0"/>
                <a:cs typeface="Arial" pitchFamily="34" charset="0"/>
              </a:rPr>
              <a:t>(e.g. economic, gendered) inequities </a:t>
            </a:r>
          </a:p>
          <a:p>
            <a:pPr marL="174625" indent="-4763">
              <a:buFont typeface="Wingdings 2" pitchFamily="18" charset="2"/>
              <a:buNone/>
              <a:defRPr/>
            </a:pPr>
            <a:r>
              <a:rPr lang="en-AU" sz="2400" dirty="0" smtClean="0">
                <a:latin typeface="Arial" pitchFamily="34" charset="0"/>
                <a:cs typeface="Arial" pitchFamily="34" charset="0"/>
              </a:rPr>
              <a:t>in the broader social context.</a:t>
            </a:r>
            <a:endParaRPr lang="en-AU" sz="2400" dirty="0">
              <a:latin typeface="Arial" pitchFamily="34" charset="0"/>
              <a:cs typeface="Arial" pitchFamily="34" charset="0"/>
            </a:endParaRPr>
          </a:p>
        </p:txBody>
      </p:sp>
      <p:pic>
        <p:nvPicPr>
          <p:cNvPr id="26627" name="Picture 4" descr="D:\Temp\Temporary Internet Files\Content.IE5\R3YCUIA5\MCj040614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500063"/>
            <a:ext cx="26543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D:\Temp\Temporary Internet Files\Content.IE5\31SUMA0C\MCj029269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25" y="3571875"/>
            <a:ext cx="19907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F810B9BC-E52A-4ADC-8C5E-CD16B5D21BD5}" type="slidenum">
              <a:rPr lang="en-AU" smtClean="0"/>
              <a:pPr>
                <a:defRPr/>
              </a:pPr>
              <a:t>31</a:t>
            </a:fld>
            <a:endParaRPr lang="en-AU"/>
          </a:p>
        </p:txBody>
      </p:sp>
      <p:sp>
        <p:nvSpPr>
          <p:cNvPr id="2" name="Footer Placeholder 1"/>
          <p:cNvSpPr>
            <a:spLocks noGrp="1"/>
          </p:cNvSpPr>
          <p:nvPr>
            <p:ph type="ftr" sz="quarter" idx="11"/>
          </p:nvPr>
        </p:nvSpPr>
        <p:spPr>
          <a:xfrm>
            <a:off x="2666999" y="6356350"/>
            <a:ext cx="4471987" cy="365125"/>
          </a:xfrm>
        </p:spPr>
        <p:txBody>
          <a:bodyPr/>
          <a:lstStyle/>
          <a:p>
            <a:pPr>
              <a:defRPr/>
            </a:pPr>
            <a:r>
              <a:rPr lang="en-AU" smtClean="0"/>
              <a:t>Copyright 2016. Associate Professor Dale Bagshaw, PhD</a:t>
            </a:r>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484688" y="714375"/>
            <a:ext cx="4273550" cy="6143625"/>
          </a:xfrm>
        </p:spPr>
        <p:txBody>
          <a:bodyPr/>
          <a:lstStyle/>
          <a:p>
            <a:pPr marL="4763" indent="-4763">
              <a:buFont typeface="Wingdings 2" pitchFamily="18" charset="2"/>
              <a:buNone/>
            </a:pPr>
            <a:r>
              <a:rPr lang="en-AU" altLang="en-US" sz="2800" dirty="0" smtClean="0">
                <a:latin typeface="Arial" charset="0"/>
                <a:cs typeface="Arial" charset="0"/>
              </a:rPr>
              <a:t>Michelle Foucault, the French philosopher, highlighted how </a:t>
            </a:r>
            <a:r>
              <a:rPr lang="en-AU" altLang="en-US" sz="2800" u="sng" dirty="0" smtClean="0">
                <a:latin typeface="Arial" charset="0"/>
                <a:cs typeface="Arial" charset="0"/>
              </a:rPr>
              <a:t>dominant discourses </a:t>
            </a:r>
            <a:r>
              <a:rPr lang="en-AU" altLang="en-US" sz="2800" dirty="0" smtClean="0">
                <a:latin typeface="Arial" charset="0"/>
                <a:cs typeface="Arial" charset="0"/>
              </a:rPr>
              <a:t>in a culture have the power to determine what counts as knowledge or ‘truth’ and what does not, </a:t>
            </a:r>
            <a:r>
              <a:rPr lang="en-AU" altLang="en-US" sz="2800" b="1" dirty="0" smtClean="0">
                <a:solidFill>
                  <a:srgbClr val="FF0000"/>
                </a:solidFill>
                <a:latin typeface="Arial" charset="0"/>
                <a:cs typeface="Arial" charset="0"/>
              </a:rPr>
              <a:t>whose voices are dominant and whose voices are marginalised, subordinated or silenced. </a:t>
            </a:r>
          </a:p>
          <a:p>
            <a:pPr marL="4763" indent="-4763">
              <a:buFont typeface="Wingdings 2" pitchFamily="18" charset="2"/>
              <a:buNone/>
            </a:pPr>
            <a:endParaRPr lang="en-AU" altLang="en-US" sz="2000" dirty="0" smtClean="0">
              <a:latin typeface="Arial" charset="0"/>
              <a:cs typeface="Arial" charset="0"/>
            </a:endParaRPr>
          </a:p>
          <a:p>
            <a:pPr marL="4763" indent="-4763">
              <a:buFont typeface="Wingdings 2" pitchFamily="18" charset="2"/>
              <a:buNone/>
            </a:pPr>
            <a:endParaRPr lang="en-AU" altLang="en-US" dirty="0" smtClean="0">
              <a:latin typeface="Arial" charset="0"/>
              <a:cs typeface="Arial" charset="0"/>
            </a:endParaRPr>
          </a:p>
        </p:txBody>
      </p:sp>
      <p:pic>
        <p:nvPicPr>
          <p:cNvPr id="27651" name="Picture 4" descr="knowled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071563"/>
            <a:ext cx="39846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5F5A141-8CAA-4F30-B3CA-68DDF2E2FCDE}" type="slidenum">
              <a:rPr lang="en-AU" smtClean="0"/>
              <a:pPr>
                <a:defRPr/>
              </a:pPr>
              <a:t>32</a:t>
            </a:fld>
            <a:endParaRPr lang="en-AU"/>
          </a:p>
        </p:txBody>
      </p:sp>
      <p:sp>
        <p:nvSpPr>
          <p:cNvPr id="2" name="Footer Placeholder 1"/>
          <p:cNvSpPr>
            <a:spLocks noGrp="1"/>
          </p:cNvSpPr>
          <p:nvPr>
            <p:ph type="ftr" sz="quarter" idx="11"/>
          </p:nvPr>
        </p:nvSpPr>
        <p:spPr>
          <a:xfrm>
            <a:off x="2667000" y="6356350"/>
            <a:ext cx="4785320"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14313" y="714375"/>
            <a:ext cx="8715375" cy="5715000"/>
          </a:xfrm>
          <a:solidFill>
            <a:schemeClr val="bg2">
              <a:lumMod val="90000"/>
            </a:schemeClr>
          </a:solidFill>
        </p:spPr>
        <p:txBody>
          <a:bodyPr/>
          <a:lstStyle/>
          <a:p>
            <a:pPr marL="4763" indent="-4763" algn="ctr">
              <a:buFont typeface="Wingdings 2" pitchFamily="18" charset="2"/>
              <a:buNone/>
            </a:pPr>
            <a:r>
              <a:rPr lang="en-AU" altLang="en-US" sz="3000" dirty="0" smtClean="0">
                <a:latin typeface="Arial" charset="0"/>
                <a:cs typeface="Arial" charset="0"/>
              </a:rPr>
              <a:t>Critics have worried about mediators ignoring structural inequities and allowing effective negotiators to violate the rights of weaker parties</a:t>
            </a:r>
          </a:p>
          <a:p>
            <a:pPr marL="4763" indent="-4763" algn="ctr">
              <a:buFont typeface="Wingdings 2" pitchFamily="18" charset="2"/>
              <a:buNone/>
            </a:pPr>
            <a:endParaRPr lang="en-AU" altLang="en-US" sz="3000" dirty="0" smtClean="0">
              <a:latin typeface="Arial" charset="0"/>
              <a:cs typeface="Arial" charset="0"/>
            </a:endParaRPr>
          </a:p>
          <a:p>
            <a:pPr marL="4763" indent="-4763" algn="ctr">
              <a:buFont typeface="Wingdings 2" pitchFamily="18" charset="2"/>
              <a:buNone/>
            </a:pPr>
            <a:endParaRPr lang="en-AU" altLang="en-US" sz="3000" dirty="0" smtClean="0">
              <a:latin typeface="Arial" charset="0"/>
              <a:cs typeface="Arial" charset="0"/>
            </a:endParaRPr>
          </a:p>
          <a:p>
            <a:pPr marL="4763" indent="-4763" algn="ctr">
              <a:buFont typeface="Wingdings 2" pitchFamily="18" charset="2"/>
              <a:buNone/>
            </a:pPr>
            <a:endParaRPr lang="en-AU" altLang="en-US" sz="3000" dirty="0" smtClean="0">
              <a:latin typeface="Arial" charset="0"/>
              <a:cs typeface="Arial" charset="0"/>
            </a:endParaRPr>
          </a:p>
          <a:p>
            <a:pPr marL="4763" indent="-4763" algn="ctr">
              <a:buFont typeface="Wingdings 2" pitchFamily="18" charset="2"/>
              <a:buNone/>
            </a:pPr>
            <a:r>
              <a:rPr lang="en-AU" altLang="en-US" sz="2800" dirty="0" smtClean="0">
                <a:latin typeface="Arial" charset="0"/>
                <a:cs typeface="Arial" charset="0"/>
              </a:rPr>
              <a:t>When mediators are not aware of, or fail to deal with, power imbalances, or abuses of power, these imbalances and abuses are sanctioned and reproduced – mediation then becomes the method of entrenching dominant power structures, not a forum where diverse voices can be heard.</a:t>
            </a:r>
          </a:p>
        </p:txBody>
      </p:sp>
      <p:pic>
        <p:nvPicPr>
          <p:cNvPr id="28675" name="Picture 8" descr="D:\Temp\Temporary Internet Files\Content.IE5\31SUMA0C\MCj029081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63" y="2143125"/>
            <a:ext cx="25003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AD255D7-A53B-47B1-8E36-3E27343413E9}" type="slidenum">
              <a:rPr lang="en-AU" smtClean="0"/>
              <a:pPr>
                <a:defRPr/>
              </a:pPr>
              <a:t>33</a:t>
            </a:fld>
            <a:endParaRPr lang="en-AU"/>
          </a:p>
        </p:txBody>
      </p:sp>
      <p:sp>
        <p:nvSpPr>
          <p:cNvPr id="2" name="Footer Placeholder 1"/>
          <p:cNvSpPr>
            <a:spLocks noGrp="1"/>
          </p:cNvSpPr>
          <p:nvPr>
            <p:ph type="ftr" sz="quarter" idx="11"/>
          </p:nvPr>
        </p:nvSpPr>
        <p:spPr>
          <a:xfrm>
            <a:off x="2123728" y="6356350"/>
            <a:ext cx="4464496"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457200" y="357188"/>
            <a:ext cx="8229600" cy="1127596"/>
          </a:xfrm>
          <a:solidFill>
            <a:srgbClr val="FFC000"/>
          </a:solidFill>
        </p:spPr>
        <p:txBody>
          <a:bodyPr/>
          <a:lstStyle/>
          <a:p>
            <a:pPr algn="ctr"/>
            <a:r>
              <a:rPr lang="en-AU" altLang="en-US" sz="2400" b="1" dirty="0" smtClean="0">
                <a:latin typeface="Arial" charset="0"/>
                <a:cs typeface="Arial" charset="0"/>
              </a:rPr>
              <a:t>Mediators must recognise and explicitly address abuses of power, human rights and social justice for long term peacebuilding to occur</a:t>
            </a:r>
          </a:p>
        </p:txBody>
      </p:sp>
      <p:sp>
        <p:nvSpPr>
          <p:cNvPr id="30723" name="Content Placeholder 2"/>
          <p:cNvSpPr>
            <a:spLocks noGrp="1"/>
          </p:cNvSpPr>
          <p:nvPr>
            <p:ph idx="1"/>
          </p:nvPr>
        </p:nvSpPr>
        <p:spPr>
          <a:xfrm>
            <a:off x="457200" y="1700809"/>
            <a:ext cx="8229600" cy="4623792"/>
          </a:xfrm>
        </p:spPr>
        <p:txBody>
          <a:bodyPr/>
          <a:lstStyle/>
          <a:p>
            <a:pPr marL="4763" indent="-4763" algn="ctr">
              <a:buFont typeface="Wingdings 2" pitchFamily="18" charset="2"/>
              <a:buNone/>
            </a:pPr>
            <a:r>
              <a:rPr lang="en-AU" altLang="en-US" dirty="0" smtClean="0">
                <a:latin typeface="Arial" charset="0"/>
                <a:cs typeface="Arial" charset="0"/>
              </a:rPr>
              <a:t>For example, ignoring the social, cultural, political and gendered context of family mediation where there is family violence is to leave violence unchallenged. </a:t>
            </a:r>
          </a:p>
        </p:txBody>
      </p:sp>
      <p:sp>
        <p:nvSpPr>
          <p:cNvPr id="5" name="Slide Number Placeholder 4"/>
          <p:cNvSpPr>
            <a:spLocks noGrp="1"/>
          </p:cNvSpPr>
          <p:nvPr>
            <p:ph type="sldNum" sz="quarter" idx="12"/>
          </p:nvPr>
        </p:nvSpPr>
        <p:spPr/>
        <p:txBody>
          <a:bodyPr/>
          <a:lstStyle/>
          <a:p>
            <a:pPr>
              <a:defRPr/>
            </a:pPr>
            <a:fld id="{BF9389DE-1F3C-4059-B10E-633B186998F6}" type="slidenum">
              <a:rPr lang="en-AU" smtClean="0"/>
              <a:pPr>
                <a:defRPr/>
              </a:pPr>
              <a:t>34</a:t>
            </a:fld>
            <a:endParaRPr lang="en-AU"/>
          </a:p>
        </p:txBody>
      </p:sp>
      <p:sp>
        <p:nvSpPr>
          <p:cNvPr id="2" name="Footer Placeholder 1"/>
          <p:cNvSpPr>
            <a:spLocks noGrp="1"/>
          </p:cNvSpPr>
          <p:nvPr>
            <p:ph type="ftr" sz="quarter" idx="11"/>
          </p:nvPr>
        </p:nvSpPr>
        <p:spPr>
          <a:xfrm>
            <a:off x="2667000" y="6356350"/>
            <a:ext cx="5543550" cy="365125"/>
          </a:xfrm>
        </p:spPr>
        <p:txBody>
          <a:bodyPr/>
          <a:lstStyle/>
          <a:p>
            <a:pPr>
              <a:defRPr/>
            </a:pPr>
            <a:r>
              <a:rPr lang="en-AU" smtClean="0"/>
              <a:t>Copyright 2016. Associate Professor Dale Bagshaw, PhD</a:t>
            </a:r>
            <a:endParaRPr lang="en-AU" dirty="0"/>
          </a:p>
        </p:txBody>
      </p:sp>
      <p:pic>
        <p:nvPicPr>
          <p:cNvPr id="7" name="Picture 3" descr="confli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068960"/>
            <a:ext cx="2448272" cy="33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bagshadm\My Documents\My Pictures\DV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068960"/>
            <a:ext cx="2808312" cy="341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8FE5215-BDBD-459D-922A-2A5862D17736}" type="slidenum">
              <a:rPr lang="en-AU"/>
              <a:pPr>
                <a:defRPr/>
              </a:pPr>
              <a:t>35</a:t>
            </a:fld>
            <a:endParaRPr lang="en-AU" dirty="0"/>
          </a:p>
        </p:txBody>
      </p:sp>
      <p:sp>
        <p:nvSpPr>
          <p:cNvPr id="19458" name="Rectangle 2"/>
          <p:cNvSpPr>
            <a:spLocks noGrp="1" noChangeArrowheads="1"/>
          </p:cNvSpPr>
          <p:nvPr>
            <p:ph type="title"/>
          </p:nvPr>
        </p:nvSpPr>
        <p:spPr>
          <a:xfrm>
            <a:off x="457200" y="0"/>
            <a:ext cx="8229600" cy="1412776"/>
          </a:xfrm>
        </p:spPr>
        <p:txBody>
          <a:bodyPr/>
          <a:lstStyle/>
          <a:p>
            <a:pPr eaLnBrk="1" hangingPunct="1">
              <a:defRPr/>
            </a:pPr>
            <a:r>
              <a:rPr lang="en-AU" sz="4000" b="1" dirty="0"/>
              <a:t>T</a:t>
            </a:r>
            <a:r>
              <a:rPr lang="en-AU" sz="4000" b="1" dirty="0" smtClean="0"/>
              <a:t>he process of  ‘</a:t>
            </a:r>
            <a:r>
              <a:rPr lang="en-AU" sz="4000" b="1" dirty="0" err="1"/>
              <a:t>o</a:t>
            </a:r>
            <a:r>
              <a:rPr lang="en-AU" sz="4000" b="1" dirty="0" err="1" smtClean="0"/>
              <a:t>thering</a:t>
            </a:r>
            <a:r>
              <a:rPr lang="en-AU" sz="4000" b="1" dirty="0" smtClean="0"/>
              <a:t>’</a:t>
            </a:r>
          </a:p>
        </p:txBody>
      </p:sp>
      <p:sp>
        <p:nvSpPr>
          <p:cNvPr id="19459" name="Rectangle 3"/>
          <p:cNvSpPr>
            <a:spLocks noGrp="1" noChangeArrowheads="1"/>
          </p:cNvSpPr>
          <p:nvPr>
            <p:ph type="body" idx="1"/>
          </p:nvPr>
        </p:nvSpPr>
        <p:spPr>
          <a:xfrm>
            <a:off x="457200" y="1628800"/>
            <a:ext cx="8229600" cy="4391000"/>
          </a:xfrm>
          <a:solidFill>
            <a:schemeClr val="bg2"/>
          </a:solidFill>
        </p:spPr>
        <p:txBody>
          <a:bodyPr/>
          <a:lstStyle/>
          <a:p>
            <a:pPr eaLnBrk="1" hangingPunct="1">
              <a:lnSpc>
                <a:spcPct val="90000"/>
              </a:lnSpc>
              <a:defRPr/>
            </a:pPr>
            <a:r>
              <a:rPr lang="en-AU" sz="2800" dirty="0" smtClean="0"/>
              <a:t>The colonial legacy is evident in many countries  (Indonesia, Australia,  Africa, NZ, Papua New Guinea, Fiji, the Philippines, South America </a:t>
            </a:r>
            <a:r>
              <a:rPr lang="en-AU" sz="2800" dirty="0" err="1" smtClean="0"/>
              <a:t>etc</a:t>
            </a:r>
            <a:r>
              <a:rPr lang="en-AU" sz="2800" dirty="0" smtClean="0"/>
              <a:t>) and has tended to ignore, marginalise or subordinate Indigenous knowledges and privilege Western ways of knowing.</a:t>
            </a:r>
          </a:p>
          <a:p>
            <a:pPr marL="0" indent="0" eaLnBrk="1" hangingPunct="1">
              <a:lnSpc>
                <a:spcPct val="90000"/>
              </a:lnSpc>
              <a:buNone/>
              <a:defRPr/>
            </a:pPr>
            <a:endParaRPr lang="en-AU" sz="2800" dirty="0" smtClean="0"/>
          </a:p>
          <a:p>
            <a:pPr eaLnBrk="1" hangingPunct="1">
              <a:lnSpc>
                <a:spcPct val="90000"/>
              </a:lnSpc>
              <a:defRPr/>
            </a:pPr>
            <a:r>
              <a:rPr lang="en-AU" sz="2800" dirty="0" smtClean="0"/>
              <a:t>This has led to a process which is called ‘</a:t>
            </a:r>
            <a:r>
              <a:rPr lang="en-AU" sz="2800" dirty="0" err="1" smtClean="0"/>
              <a:t>othering</a:t>
            </a:r>
            <a:r>
              <a:rPr lang="en-AU" sz="2800" dirty="0" smtClean="0"/>
              <a:t>’, which can impact on our mediation practices  when working cross-culturally</a:t>
            </a:r>
          </a:p>
        </p:txBody>
      </p:sp>
      <p:sp>
        <p:nvSpPr>
          <p:cNvPr id="8" name="Footer Placeholder 7"/>
          <p:cNvSpPr>
            <a:spLocks noGrp="1"/>
          </p:cNvSpPr>
          <p:nvPr>
            <p:ph type="ftr" sz="quarter" idx="11"/>
          </p:nvPr>
        </p:nvSpPr>
        <p:spPr>
          <a:xfrm>
            <a:off x="2667000" y="6356350"/>
            <a:ext cx="4425280" cy="365125"/>
          </a:xfrm>
        </p:spPr>
        <p:txBody>
          <a:bodyPr/>
          <a:lstStyle/>
          <a:p>
            <a:pPr>
              <a:defRPr/>
            </a:pPr>
            <a:r>
              <a:rPr lang="en-AU" smtClean="0"/>
              <a:t>Copyright 2016. Associate Professor Dale Bagshaw, PhD</a:t>
            </a:r>
            <a:endParaRPr lang="en-AU" dirty="0"/>
          </a:p>
        </p:txBody>
      </p:sp>
    </p:spTree>
    <p:extLst>
      <p:ext uri="{BB962C8B-B14F-4D97-AF65-F5344CB8AC3E}">
        <p14:creationId xmlns:p14="http://schemas.microsoft.com/office/powerpoint/2010/main" val="307589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Temp\Temporary Internet Files\Content.IE5\31SUMA0C\MCBD19797_0000[1].wmf"/>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4500563" y="1428750"/>
            <a:ext cx="41433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704088"/>
            <a:ext cx="8229600" cy="492664"/>
          </a:xfrm>
        </p:spPr>
        <p:txBody>
          <a:bodyPr/>
          <a:lstStyle/>
          <a:p>
            <a:r>
              <a:rPr lang="en-AU" dirty="0" smtClean="0"/>
              <a:t>Learning from ‘others’</a:t>
            </a:r>
            <a:endParaRPr lang="en-AU" dirty="0"/>
          </a:p>
        </p:txBody>
      </p:sp>
      <p:sp>
        <p:nvSpPr>
          <p:cNvPr id="24579" name="Content Placeholder 2"/>
          <p:cNvSpPr>
            <a:spLocks noGrp="1"/>
          </p:cNvSpPr>
          <p:nvPr>
            <p:ph sz="half" idx="1"/>
          </p:nvPr>
        </p:nvSpPr>
        <p:spPr>
          <a:xfrm>
            <a:off x="457200" y="1428750"/>
            <a:ext cx="4038600" cy="4926175"/>
          </a:xfrm>
        </p:spPr>
        <p:txBody>
          <a:bodyPr/>
          <a:lstStyle/>
          <a:p>
            <a:pPr marL="4763" indent="-4763">
              <a:buFont typeface="Wingdings 2" pitchFamily="18" charset="2"/>
              <a:buNone/>
            </a:pPr>
            <a:r>
              <a:rPr lang="en-AU" altLang="en-US" sz="2400" dirty="0" smtClean="0">
                <a:latin typeface="Arial" charset="0"/>
                <a:cs typeface="Arial" charset="0"/>
              </a:rPr>
              <a:t>Priority needs to be given to retrieving and reclaiming local epistemologies, customary or ‘folk’ knowledge, with regard to conflict and its resolution; that is, </a:t>
            </a:r>
          </a:p>
          <a:p>
            <a:pPr marL="4763" indent="-4763">
              <a:buFont typeface="Wingdings 2" pitchFamily="18" charset="2"/>
              <a:buNone/>
            </a:pPr>
            <a:r>
              <a:rPr lang="en-AU" altLang="en-US" sz="2400" dirty="0" smtClean="0">
                <a:latin typeface="Arial" charset="0"/>
                <a:cs typeface="Arial" charset="0"/>
              </a:rPr>
              <a:t>‘knowledge that ordinary people have about causes and ways to deal with conflict in their particular cultural setting’</a:t>
            </a:r>
          </a:p>
        </p:txBody>
      </p:sp>
      <p:sp>
        <p:nvSpPr>
          <p:cNvPr id="8" name="Content Placeholder 7"/>
          <p:cNvSpPr>
            <a:spLocks noGrp="1"/>
          </p:cNvSpPr>
          <p:nvPr>
            <p:ph sz="half" idx="2"/>
          </p:nvPr>
        </p:nvSpPr>
        <p:spPr/>
        <p:txBody>
          <a:bodyPr/>
          <a:lstStyle/>
          <a:p>
            <a:endParaRPr lang="en-AU" dirty="0"/>
          </a:p>
        </p:txBody>
      </p:sp>
      <p:sp>
        <p:nvSpPr>
          <p:cNvPr id="2" name="Footer Placeholder 1"/>
          <p:cNvSpPr>
            <a:spLocks noGrp="1"/>
          </p:cNvSpPr>
          <p:nvPr>
            <p:ph type="ftr" sz="quarter" idx="11"/>
          </p:nvPr>
        </p:nvSpPr>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5670848E-5C3D-40C5-ACE8-85857FC1BA34}" type="slidenum">
              <a:rPr lang="en-AU" smtClean="0"/>
              <a:pPr>
                <a:defRPr/>
              </a:pPr>
              <a:t>36</a:t>
            </a:fld>
            <a:endParaRPr lang="en-AU"/>
          </a:p>
        </p:txBody>
      </p:sp>
    </p:spTree>
    <p:extLst>
      <p:ext uri="{BB962C8B-B14F-4D97-AF65-F5344CB8AC3E}">
        <p14:creationId xmlns:p14="http://schemas.microsoft.com/office/powerpoint/2010/main" val="34746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14313" y="0"/>
            <a:ext cx="8786812" cy="1071563"/>
          </a:xfrm>
        </p:spPr>
        <p:txBody>
          <a:bodyPr/>
          <a:lstStyle/>
          <a:p>
            <a:r>
              <a:rPr lang="en-AU" altLang="en-US" sz="3200" b="1" dirty="0" smtClean="0">
                <a:solidFill>
                  <a:srgbClr val="C00000"/>
                </a:solidFill>
              </a:rPr>
              <a:t>Language used when defining what mediators do:</a:t>
            </a:r>
          </a:p>
        </p:txBody>
      </p:sp>
      <p:sp>
        <p:nvSpPr>
          <p:cNvPr id="31747" name="Content Placeholder 2"/>
          <p:cNvSpPr>
            <a:spLocks noGrp="1"/>
          </p:cNvSpPr>
          <p:nvPr>
            <p:ph idx="1"/>
          </p:nvPr>
        </p:nvSpPr>
        <p:spPr>
          <a:xfrm>
            <a:off x="428626" y="1124744"/>
            <a:ext cx="4500562" cy="5357813"/>
          </a:xfrm>
          <a:solidFill>
            <a:schemeClr val="accent6">
              <a:lumMod val="60000"/>
              <a:lumOff val="40000"/>
            </a:schemeClr>
          </a:solidFill>
        </p:spPr>
        <p:txBody>
          <a:bodyPr/>
          <a:lstStyle/>
          <a:p>
            <a:pPr marL="4763" indent="-4763">
              <a:buFont typeface="Wingdings 2" pitchFamily="18" charset="2"/>
              <a:buNone/>
            </a:pPr>
            <a:r>
              <a:rPr lang="en-AU" altLang="en-US" sz="2800" b="1" dirty="0" smtClean="0">
                <a:latin typeface="Arial" charset="0"/>
                <a:cs typeface="Arial" charset="0"/>
              </a:rPr>
              <a:t>‘Conflict resolution’ </a:t>
            </a:r>
            <a:r>
              <a:rPr lang="en-AU" altLang="en-US" sz="2800" dirty="0" smtClean="0">
                <a:latin typeface="Arial" charset="0"/>
                <a:cs typeface="Arial" charset="0"/>
              </a:rPr>
              <a:t>promotes the idea that conflict is undesirable and should be stopped</a:t>
            </a:r>
          </a:p>
          <a:p>
            <a:pPr marL="4763" indent="-4763">
              <a:buFont typeface="Wingdings 2" pitchFamily="18" charset="2"/>
              <a:buNone/>
            </a:pPr>
            <a:r>
              <a:rPr lang="en-AU" altLang="en-US" sz="2800" b="1" dirty="0" smtClean="0">
                <a:latin typeface="Arial" charset="0"/>
                <a:cs typeface="Arial" charset="0"/>
              </a:rPr>
              <a:t>‘Conflict management’ </a:t>
            </a:r>
            <a:r>
              <a:rPr lang="en-AU" altLang="en-US" sz="2800" dirty="0" smtClean="0">
                <a:latin typeface="Arial" charset="0"/>
                <a:cs typeface="Arial" charset="0"/>
              </a:rPr>
              <a:t> suggests that we can control conflict</a:t>
            </a:r>
          </a:p>
          <a:p>
            <a:pPr marL="4763" indent="-4763">
              <a:buFont typeface="Wingdings 2" pitchFamily="18" charset="2"/>
              <a:buNone/>
            </a:pPr>
            <a:r>
              <a:rPr lang="en-AU" altLang="en-US" sz="2800" b="1" dirty="0" smtClean="0">
                <a:latin typeface="Arial" charset="0"/>
                <a:cs typeface="Arial" charset="0"/>
              </a:rPr>
              <a:t>‘Conflict transformation’  </a:t>
            </a:r>
            <a:r>
              <a:rPr lang="en-AU" altLang="en-US" sz="2800" dirty="0" smtClean="0">
                <a:latin typeface="Arial" charset="0"/>
                <a:cs typeface="Arial" charset="0"/>
              </a:rPr>
              <a:t>is more closely linked to peacemaking – addresses longer-term conflicts and  structural changes</a:t>
            </a:r>
          </a:p>
          <a:p>
            <a:pPr marL="4763" indent="-4763">
              <a:buFont typeface="Wingdings 2" pitchFamily="18" charset="2"/>
              <a:buNone/>
            </a:pPr>
            <a:endParaRPr lang="en-AU" altLang="en-US" sz="2800" b="1" dirty="0" smtClean="0">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CD43C853-6015-419A-A5B2-8CEC702F7385}" type="slidenum">
              <a:rPr lang="en-AU" smtClean="0"/>
              <a:pPr>
                <a:defRPr/>
              </a:pPr>
              <a:t>37</a:t>
            </a:fld>
            <a:endParaRPr lang="en-AU"/>
          </a:p>
        </p:txBody>
      </p:sp>
      <p:sp>
        <p:nvSpPr>
          <p:cNvPr id="2" name="Footer Placeholder 1"/>
          <p:cNvSpPr>
            <a:spLocks noGrp="1"/>
          </p:cNvSpPr>
          <p:nvPr>
            <p:ph type="ftr" sz="quarter" idx="11"/>
          </p:nvPr>
        </p:nvSpPr>
        <p:spPr>
          <a:xfrm>
            <a:off x="2667000" y="6356350"/>
            <a:ext cx="4785320" cy="365125"/>
          </a:xfrm>
        </p:spPr>
        <p:txBody>
          <a:bodyPr/>
          <a:lstStyle/>
          <a:p>
            <a:pPr>
              <a:defRPr/>
            </a:pPr>
            <a:r>
              <a:rPr lang="en-AU" smtClean="0"/>
              <a:t>Copyright 2016. Associate Professor Dale Bagshaw, PhD</a:t>
            </a:r>
            <a:endParaRPr lang="en-AU" dirty="0"/>
          </a:p>
        </p:txBody>
      </p:sp>
      <p:pic>
        <p:nvPicPr>
          <p:cNvPr id="7" name="Picture 3" descr="language.jpg"/>
          <p:cNvPicPr>
            <a:picLocks noChangeAspect="1"/>
          </p:cNvPicPr>
          <p:nvPr/>
        </p:nvPicPr>
        <p:blipFill>
          <a:blip r:embed="rId2" cstate="print"/>
          <a:srcRect/>
          <a:stretch>
            <a:fillRect/>
          </a:stretch>
        </p:blipFill>
        <p:spPr bwMode="auto">
          <a:xfrm>
            <a:off x="5292081" y="1844824"/>
            <a:ext cx="3384376" cy="33123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116632"/>
            <a:ext cx="8229600" cy="1143000"/>
          </a:xfrm>
        </p:spPr>
        <p:txBody>
          <a:bodyPr/>
          <a:lstStyle/>
          <a:p>
            <a:pPr algn="ctr"/>
            <a:r>
              <a:rPr lang="en-AU" altLang="en-US" sz="3600" b="1" dirty="0" smtClean="0">
                <a:solidFill>
                  <a:srgbClr val="C00000"/>
                </a:solidFill>
              </a:rPr>
              <a:t>Mediation as Transformative Peacemaking </a:t>
            </a:r>
          </a:p>
        </p:txBody>
      </p:sp>
      <p:sp>
        <p:nvSpPr>
          <p:cNvPr id="3" name="Content Placeholder 2"/>
          <p:cNvSpPr>
            <a:spLocks noGrp="1"/>
          </p:cNvSpPr>
          <p:nvPr>
            <p:ph idx="1"/>
          </p:nvPr>
        </p:nvSpPr>
        <p:spPr>
          <a:solidFill>
            <a:schemeClr val="bg2"/>
          </a:solidFill>
        </p:spPr>
        <p:txBody>
          <a:bodyPr/>
          <a:lstStyle/>
          <a:p>
            <a:pPr marL="4763" indent="-4763">
              <a:buFont typeface="Wingdings 2" pitchFamily="18" charset="2"/>
              <a:buNone/>
              <a:defRPr/>
            </a:pPr>
            <a:r>
              <a:rPr lang="en-AU" sz="2800" b="1" dirty="0" smtClean="0">
                <a:latin typeface="Arial" charset="0"/>
                <a:cs typeface="Arial" charset="0"/>
              </a:rPr>
              <a:t>“Social conflict is a … phenomenon that transforms events, the relationships in which conflict occurs, and indeed its very creators. It is a necessary element in transformative human construction and reconstruction of social organization and realities … </a:t>
            </a:r>
          </a:p>
          <a:p>
            <a:pPr marL="4763" indent="-4763">
              <a:buFont typeface="Wingdings 2" pitchFamily="18" charset="2"/>
              <a:buNone/>
              <a:defRPr/>
            </a:pPr>
            <a:r>
              <a:rPr lang="en-AU" sz="2800" b="1" dirty="0" smtClean="0">
                <a:latin typeface="Arial" charset="0"/>
                <a:cs typeface="Arial" charset="0"/>
              </a:rPr>
              <a:t>in other words </a:t>
            </a:r>
            <a:r>
              <a:rPr lang="en-AU" sz="2800" b="1" dirty="0" smtClean="0">
                <a:solidFill>
                  <a:srgbClr val="C00000"/>
                </a:solidFill>
                <a:latin typeface="Arial" charset="0"/>
                <a:cs typeface="Arial" charset="0"/>
              </a:rPr>
              <a:t>conflict is seen as a transforming agent for systemic change”  </a:t>
            </a:r>
          </a:p>
          <a:p>
            <a:pPr marL="4763" indent="-4763" algn="r">
              <a:buFont typeface="Wingdings 2" pitchFamily="18" charset="2"/>
              <a:buNone/>
              <a:defRPr/>
            </a:pPr>
            <a:r>
              <a:rPr lang="en-AU" sz="2800" b="1" dirty="0" smtClean="0">
                <a:latin typeface="Arial" charset="0"/>
                <a:cs typeface="Arial" charset="0"/>
              </a:rPr>
              <a:t>John Paul </a:t>
            </a:r>
            <a:r>
              <a:rPr lang="en-AU" sz="2800" b="1" dirty="0" err="1" smtClean="0">
                <a:latin typeface="Arial" charset="0"/>
                <a:cs typeface="Arial" charset="0"/>
              </a:rPr>
              <a:t>Lederach</a:t>
            </a:r>
            <a:endParaRPr lang="en-AU" sz="2800" b="1" dirty="0" smtClean="0">
              <a:latin typeface="Arial" charset="0"/>
              <a:cs typeface="Arial" charset="0"/>
            </a:endParaRPr>
          </a:p>
          <a:p>
            <a:pPr>
              <a:defRPr/>
            </a:pPr>
            <a:endParaRPr lang="en-AU" dirty="0"/>
          </a:p>
        </p:txBody>
      </p:sp>
      <p:sp>
        <p:nvSpPr>
          <p:cNvPr id="5" name="Slide Number Placeholder 4"/>
          <p:cNvSpPr>
            <a:spLocks noGrp="1"/>
          </p:cNvSpPr>
          <p:nvPr>
            <p:ph type="sldNum" sz="quarter" idx="12"/>
          </p:nvPr>
        </p:nvSpPr>
        <p:spPr/>
        <p:txBody>
          <a:bodyPr/>
          <a:lstStyle/>
          <a:p>
            <a:pPr>
              <a:defRPr/>
            </a:pPr>
            <a:fld id="{8CC21F54-19C5-4DF4-B97D-184516D27775}" type="slidenum">
              <a:rPr lang="en-AU" smtClean="0"/>
              <a:pPr>
                <a:defRPr/>
              </a:pPr>
              <a:t>38</a:t>
            </a:fld>
            <a:endParaRPr lang="en-AU"/>
          </a:p>
        </p:txBody>
      </p:sp>
      <p:sp>
        <p:nvSpPr>
          <p:cNvPr id="2" name="Footer Placeholder 1"/>
          <p:cNvSpPr>
            <a:spLocks noGrp="1"/>
          </p:cNvSpPr>
          <p:nvPr>
            <p:ph type="ftr" sz="quarter" idx="11"/>
          </p:nvPr>
        </p:nvSpPr>
        <p:spPr>
          <a:xfrm>
            <a:off x="1835696" y="6356350"/>
            <a:ext cx="4184104"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5343872"/>
          </a:xfrm>
          <a:solidFill>
            <a:schemeClr val="accent5">
              <a:lumMod val="20000"/>
              <a:lumOff val="80000"/>
            </a:schemeClr>
          </a:solidFill>
        </p:spPr>
        <p:txBody>
          <a:bodyPr/>
          <a:lstStyle/>
          <a:p>
            <a:pPr marL="1077913" indent="-989013">
              <a:buFont typeface="Wingdings 2" pitchFamily="18" charset="2"/>
              <a:buNone/>
              <a:defRPr/>
            </a:pPr>
            <a:r>
              <a:rPr lang="en-AU" dirty="0" smtClean="0">
                <a:latin typeface="Arial" pitchFamily="34" charset="0"/>
                <a:cs typeface="Arial" pitchFamily="34" charset="0"/>
              </a:rPr>
              <a:t>Conflict impacts on people</a:t>
            </a:r>
          </a:p>
          <a:p>
            <a:pPr marL="1077913" indent="-720725">
              <a:buFont typeface="Wingdings 2" pitchFamily="18" charset="2"/>
              <a:buNone/>
              <a:defRPr/>
            </a:pPr>
            <a:endParaRPr lang="en-AU" sz="800" dirty="0" smtClean="0">
              <a:latin typeface="Arial" pitchFamily="34" charset="0"/>
              <a:cs typeface="Arial" pitchFamily="34" charset="0"/>
            </a:endParaRPr>
          </a:p>
          <a:p>
            <a:pPr marL="1077913" indent="-452438">
              <a:defRPr/>
            </a:pPr>
            <a:r>
              <a:rPr lang="en-AU" dirty="0" smtClean="0">
                <a:latin typeface="Arial" pitchFamily="34" charset="0"/>
                <a:cs typeface="Arial" pitchFamily="34" charset="0"/>
              </a:rPr>
              <a:t>Personally</a:t>
            </a:r>
          </a:p>
          <a:p>
            <a:pPr marL="1077913" indent="-452438">
              <a:defRPr/>
            </a:pPr>
            <a:r>
              <a:rPr lang="en-AU" dirty="0" smtClean="0">
                <a:latin typeface="Arial" pitchFamily="34" charset="0"/>
                <a:cs typeface="Arial" pitchFamily="34" charset="0"/>
              </a:rPr>
              <a:t>Relationally </a:t>
            </a:r>
          </a:p>
          <a:p>
            <a:pPr marL="1077913" indent="-452438">
              <a:defRPr/>
            </a:pPr>
            <a:r>
              <a:rPr lang="en-AU" dirty="0" smtClean="0">
                <a:latin typeface="Arial" pitchFamily="34" charset="0"/>
                <a:cs typeface="Arial" pitchFamily="34" charset="0"/>
              </a:rPr>
              <a:t>Structurally </a:t>
            </a:r>
          </a:p>
          <a:p>
            <a:pPr marL="1077913" indent="-452438">
              <a:defRPr/>
            </a:pPr>
            <a:r>
              <a:rPr lang="en-AU" dirty="0" smtClean="0">
                <a:latin typeface="Arial" pitchFamily="34" charset="0"/>
                <a:cs typeface="Arial" pitchFamily="34" charset="0"/>
              </a:rPr>
              <a:t>Culturally  </a:t>
            </a:r>
          </a:p>
          <a:p>
            <a:pPr>
              <a:defRPr/>
            </a:pPr>
            <a:endParaRPr lang="en-AU" dirty="0" smtClean="0">
              <a:latin typeface="Arial" pitchFamily="34" charset="0"/>
              <a:cs typeface="Arial" pitchFamily="34" charset="0"/>
            </a:endParaRPr>
          </a:p>
          <a:p>
            <a:pPr>
              <a:buFont typeface="Wingdings 2" pitchFamily="18" charset="2"/>
              <a:buNone/>
              <a:defRPr/>
            </a:pPr>
            <a:endParaRPr lang="en-AU" sz="1600" dirty="0" smtClean="0">
              <a:latin typeface="Arial" pitchFamily="34" charset="0"/>
              <a:cs typeface="Arial" pitchFamily="34" charset="0"/>
            </a:endParaRPr>
          </a:p>
          <a:p>
            <a:pPr marL="4763" indent="-4763" algn="ctr">
              <a:buFont typeface="Wingdings 2" pitchFamily="18" charset="2"/>
              <a:buNone/>
              <a:defRPr/>
            </a:pPr>
            <a:r>
              <a:rPr lang="en-AU" sz="2800" dirty="0" smtClean="0">
                <a:latin typeface="Arial" pitchFamily="34" charset="0"/>
                <a:cs typeface="Arial" pitchFamily="34" charset="0"/>
              </a:rPr>
              <a:t>Conflict transformation focuses the mediator's attention on the </a:t>
            </a:r>
            <a:r>
              <a:rPr lang="en-AU" sz="2800" b="1" dirty="0" smtClean="0">
                <a:latin typeface="Arial" pitchFamily="34" charset="0"/>
                <a:cs typeface="Arial" pitchFamily="34" charset="0"/>
              </a:rPr>
              <a:t>context </a:t>
            </a:r>
            <a:r>
              <a:rPr lang="en-AU" sz="2800" dirty="0" smtClean="0">
                <a:latin typeface="Arial" pitchFamily="34" charset="0"/>
                <a:cs typeface="Arial" pitchFamily="34" charset="0"/>
              </a:rPr>
              <a:t>of conflict and the </a:t>
            </a:r>
            <a:r>
              <a:rPr lang="en-AU" sz="2800" b="1" dirty="0" smtClean="0">
                <a:latin typeface="Arial" pitchFamily="34" charset="0"/>
                <a:cs typeface="Arial" pitchFamily="34" charset="0"/>
              </a:rPr>
              <a:t>cultural meanings </a:t>
            </a:r>
            <a:r>
              <a:rPr lang="en-AU" sz="2800" dirty="0" smtClean="0">
                <a:latin typeface="Arial" pitchFamily="34" charset="0"/>
                <a:cs typeface="Arial" pitchFamily="34" charset="0"/>
              </a:rPr>
              <a:t>attached to the complex web and systems of relational patterns. </a:t>
            </a:r>
            <a:endParaRPr lang="en-AU" sz="2800" dirty="0">
              <a:latin typeface="Arial" pitchFamily="34" charset="0"/>
              <a:cs typeface="Arial" pitchFamily="34" charset="0"/>
            </a:endParaRPr>
          </a:p>
        </p:txBody>
      </p:sp>
      <p:pic>
        <p:nvPicPr>
          <p:cNvPr id="33795" name="Picture 3" descr="conflict-resolu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980728"/>
            <a:ext cx="37147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F7AD29F-4893-4240-9068-5AFB23C34894}" type="slidenum">
              <a:rPr lang="en-AU" smtClean="0"/>
              <a:pPr>
                <a:defRPr/>
              </a:pPr>
              <a:t>39</a:t>
            </a:fld>
            <a:endParaRPr lang="en-AU"/>
          </a:p>
        </p:txBody>
      </p:sp>
      <p:sp>
        <p:nvSpPr>
          <p:cNvPr id="2" name="Footer Placeholder 1"/>
          <p:cNvSpPr>
            <a:spLocks noGrp="1"/>
          </p:cNvSpPr>
          <p:nvPr>
            <p:ph type="ftr" sz="quarter" idx="11"/>
          </p:nvPr>
        </p:nvSpPr>
        <p:spPr>
          <a:xfrm>
            <a:off x="2123728" y="6356350"/>
            <a:ext cx="3896072"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32080"/>
            <a:ext cx="8229600" cy="492664"/>
          </a:xfrm>
        </p:spPr>
        <p:txBody>
          <a:bodyPr/>
          <a:lstStyle/>
          <a:p>
            <a:r>
              <a:rPr lang="en-AU" sz="4400" dirty="0" smtClean="0">
                <a:solidFill>
                  <a:srgbClr val="C00000"/>
                </a:solidFill>
              </a:rPr>
              <a:t>Shifts over the past 4 decades</a:t>
            </a:r>
            <a:endParaRPr lang="en-AU" sz="4400" dirty="0">
              <a:solidFill>
                <a:srgbClr val="C00000"/>
              </a:solidFill>
            </a:endParaRPr>
          </a:p>
        </p:txBody>
      </p:sp>
      <p:sp>
        <p:nvSpPr>
          <p:cNvPr id="3" name="Content Placeholder 2"/>
          <p:cNvSpPr>
            <a:spLocks noGrp="1"/>
          </p:cNvSpPr>
          <p:nvPr>
            <p:ph sz="half" idx="1"/>
          </p:nvPr>
        </p:nvSpPr>
        <p:spPr>
          <a:xfrm>
            <a:off x="179512" y="1124744"/>
            <a:ext cx="4316288" cy="5230181"/>
          </a:xfrm>
        </p:spPr>
        <p:style>
          <a:lnRef idx="1">
            <a:schemeClr val="accent1"/>
          </a:lnRef>
          <a:fillRef idx="3">
            <a:schemeClr val="accent1"/>
          </a:fillRef>
          <a:effectRef idx="2">
            <a:schemeClr val="accent1"/>
          </a:effectRef>
          <a:fontRef idx="minor">
            <a:schemeClr val="lt1"/>
          </a:fontRef>
        </p:style>
        <p:txBody>
          <a:bodyPr/>
          <a:lstStyle/>
          <a:p>
            <a:pPr>
              <a:buFont typeface="Wingdings" panose="05000000000000000000" pitchFamily="2" charset="2"/>
              <a:buChar char="§"/>
            </a:pPr>
            <a:r>
              <a:rPr lang="en-AU" sz="2400" dirty="0" smtClean="0"/>
              <a:t>t</a:t>
            </a:r>
            <a:r>
              <a:rPr lang="en-AU" sz="2400" dirty="0" smtClean="0">
                <a:effectLst/>
              </a:rPr>
              <a:t>he development of new service industries </a:t>
            </a:r>
          </a:p>
          <a:p>
            <a:r>
              <a:rPr lang="en-AU" sz="2400" dirty="0"/>
              <a:t>r</a:t>
            </a:r>
            <a:r>
              <a:rPr lang="en-AU" sz="2400" dirty="0" smtClean="0"/>
              <a:t>apid technological changes </a:t>
            </a:r>
            <a:endParaRPr lang="en-AU" sz="2400" dirty="0" smtClean="0">
              <a:effectLst/>
            </a:endParaRPr>
          </a:p>
          <a:p>
            <a:r>
              <a:rPr lang="en-AU" sz="2400" dirty="0" smtClean="0">
                <a:effectLst/>
              </a:rPr>
              <a:t>fast growth and increased use of the internet and social media </a:t>
            </a:r>
          </a:p>
          <a:p>
            <a:r>
              <a:rPr lang="en-AU" sz="2400" dirty="0" smtClean="0">
                <a:effectLst/>
              </a:rPr>
              <a:t>widespread travel </a:t>
            </a:r>
          </a:p>
          <a:p>
            <a:r>
              <a:rPr lang="en-AU" sz="2400" dirty="0" smtClean="0"/>
              <a:t>major increase in the global population</a:t>
            </a:r>
          </a:p>
          <a:p>
            <a:r>
              <a:rPr lang="en-AU" sz="2400" dirty="0" smtClean="0"/>
              <a:t>rapidly ageing populations</a:t>
            </a:r>
            <a:endParaRPr lang="en-AU" sz="2400" dirty="0" smtClean="0">
              <a:effectLst/>
            </a:endParaRPr>
          </a:p>
          <a:p>
            <a:r>
              <a:rPr lang="en-AU" sz="2400" dirty="0" smtClean="0">
                <a:effectLst/>
              </a:rPr>
              <a:t>growth and acceptance of new life-styles </a:t>
            </a:r>
          </a:p>
          <a:p>
            <a:endParaRPr lang="en-AU" dirty="0"/>
          </a:p>
        </p:txBody>
      </p:sp>
      <p:sp>
        <p:nvSpPr>
          <p:cNvPr id="6" name="Content Placeholder 5"/>
          <p:cNvSpPr>
            <a:spLocks noGrp="1"/>
          </p:cNvSpPr>
          <p:nvPr>
            <p:ph sz="half" idx="2"/>
          </p:nvPr>
        </p:nvSpPr>
        <p:spPr>
          <a:xfrm>
            <a:off x="4648200" y="1196752"/>
            <a:ext cx="4038600" cy="5158173"/>
          </a:xfrm>
        </p:spPr>
        <p:txBody>
          <a:bodyPr/>
          <a:lstStyle/>
          <a:p>
            <a:endParaRPr lang="en-AU" dirty="0"/>
          </a:p>
        </p:txBody>
      </p:sp>
      <p:sp>
        <p:nvSpPr>
          <p:cNvPr id="4" name="Footer Placeholder 3"/>
          <p:cNvSpPr>
            <a:spLocks noGrp="1"/>
          </p:cNvSpPr>
          <p:nvPr>
            <p:ph type="ftr" sz="quarter" idx="11"/>
          </p:nvPr>
        </p:nvSpPr>
        <p:spPr>
          <a:xfrm>
            <a:off x="2667000" y="6356350"/>
            <a:ext cx="4209256"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E761E35F-0228-47B9-B5D1-7E6BE0F9B861}" type="slidenum">
              <a:rPr lang="en-AU" smtClean="0"/>
              <a:pPr>
                <a:defRPr/>
              </a:pPr>
              <a:t>4</a:t>
            </a:fld>
            <a:endParaRPr lang="en-AU" dirty="0"/>
          </a:p>
        </p:txBody>
      </p:sp>
      <p:pic>
        <p:nvPicPr>
          <p:cNvPr id="54274" name="Picture 2" descr="C:\Users\bagshadm\Pictures\Tweeting in me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24744"/>
            <a:ext cx="504056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85750" y="908721"/>
            <a:ext cx="8429625" cy="5409530"/>
          </a:xfrm>
        </p:spPr>
        <p:txBody>
          <a:bodyPr/>
          <a:lstStyle/>
          <a:p>
            <a:pPr marL="4763" indent="-4763" algn="r">
              <a:buFont typeface="Wingdings 2" pitchFamily="18" charset="2"/>
              <a:buNone/>
            </a:pPr>
            <a:r>
              <a:rPr lang="en-AU" altLang="en-US" sz="2800" b="1" dirty="0" smtClean="0">
                <a:latin typeface="Arial" charset="0"/>
                <a:cs typeface="Arial" charset="0"/>
              </a:rPr>
              <a:t>Transformative peacemaking </a:t>
            </a:r>
            <a:r>
              <a:rPr lang="en-AU" altLang="en-US" sz="2800" dirty="0" smtClean="0">
                <a:latin typeface="Arial" charset="0"/>
                <a:cs typeface="Arial" charset="0"/>
              </a:rPr>
              <a:t>is based on understanding and a </a:t>
            </a:r>
            <a:r>
              <a:rPr lang="en-AU" altLang="en-US" sz="2800" b="1" dirty="0" smtClean="0">
                <a:latin typeface="Arial" charset="0"/>
                <a:cs typeface="Arial" charset="0"/>
              </a:rPr>
              <a:t>fair, respectful, and inclusive </a:t>
            </a:r>
            <a:r>
              <a:rPr lang="en-AU" altLang="en-US" sz="2800" dirty="0" smtClean="0">
                <a:latin typeface="Arial" charset="0"/>
                <a:cs typeface="Arial" charset="0"/>
              </a:rPr>
              <a:t>process as a way of life and envisions ‘outcomes’ </a:t>
            </a:r>
          </a:p>
          <a:p>
            <a:pPr marL="4763" indent="-4763" algn="r">
              <a:buFont typeface="Wingdings 2" pitchFamily="18" charset="2"/>
              <a:buNone/>
            </a:pPr>
            <a:r>
              <a:rPr lang="en-AU" altLang="en-US" sz="2800" dirty="0" smtClean="0">
                <a:latin typeface="Arial" charset="0"/>
                <a:cs typeface="Arial" charset="0"/>
              </a:rPr>
              <a:t>as a commitment </a:t>
            </a:r>
          </a:p>
          <a:p>
            <a:pPr marL="4763" indent="-4763" algn="r">
              <a:buFont typeface="Wingdings 2" pitchFamily="18" charset="2"/>
              <a:buNone/>
            </a:pPr>
            <a:r>
              <a:rPr lang="en-AU" altLang="en-US" sz="2800" dirty="0" smtClean="0">
                <a:latin typeface="Arial" charset="0"/>
                <a:cs typeface="Arial" charset="0"/>
              </a:rPr>
              <a:t>to </a:t>
            </a:r>
          </a:p>
          <a:p>
            <a:pPr algn="r"/>
            <a:r>
              <a:rPr lang="en-AU" altLang="en-US" sz="2800" b="1" dirty="0" smtClean="0">
                <a:latin typeface="Arial" charset="0"/>
                <a:cs typeface="Arial" charset="0"/>
              </a:rPr>
              <a:t>increasing justice,</a:t>
            </a:r>
          </a:p>
          <a:p>
            <a:pPr algn="r"/>
            <a:r>
              <a:rPr lang="en-AU" altLang="en-US" sz="2800" b="1" dirty="0" smtClean="0">
                <a:latin typeface="Arial" charset="0"/>
                <a:cs typeface="Arial" charset="0"/>
              </a:rPr>
              <a:t> seeking truth, and</a:t>
            </a:r>
          </a:p>
          <a:p>
            <a:pPr algn="r"/>
            <a:r>
              <a:rPr lang="en-AU" altLang="en-US" sz="2800" b="1" dirty="0" smtClean="0">
                <a:latin typeface="Arial" charset="0"/>
                <a:cs typeface="Arial" charset="0"/>
              </a:rPr>
              <a:t> healing relationships</a:t>
            </a:r>
            <a:endParaRPr lang="en-AU" altLang="en-US" sz="2800" dirty="0" smtClean="0">
              <a:latin typeface="Arial" charset="0"/>
              <a:cs typeface="Arial" charset="0"/>
            </a:endParaRPr>
          </a:p>
        </p:txBody>
      </p:sp>
      <p:pic>
        <p:nvPicPr>
          <p:cNvPr id="34819" name="Picture 4" descr="D:\Temp\Temporary Internet Files\Content.IE5\31SUMA0C\MCj0397296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14625"/>
            <a:ext cx="41179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8EFB1919-1AB6-4BA4-8FDC-4FC31D012AB3}" type="slidenum">
              <a:rPr lang="en-AU" smtClean="0"/>
              <a:pPr>
                <a:defRPr/>
              </a:pPr>
              <a:t>40</a:t>
            </a:fld>
            <a:endParaRPr lang="en-AU"/>
          </a:p>
        </p:txBody>
      </p:sp>
      <p:sp>
        <p:nvSpPr>
          <p:cNvPr id="2" name="Footer Placeholder 1"/>
          <p:cNvSpPr>
            <a:spLocks noGrp="1"/>
          </p:cNvSpPr>
          <p:nvPr>
            <p:ph type="ftr" sz="quarter" idx="11"/>
          </p:nvPr>
        </p:nvSpPr>
        <p:spPr>
          <a:xfrm>
            <a:off x="2667000" y="6356350"/>
            <a:ext cx="4497288" cy="365125"/>
          </a:xfrm>
        </p:spPr>
        <p:txBody>
          <a:bodyPr/>
          <a:lstStyle/>
          <a:p>
            <a:pPr>
              <a:defRPr/>
            </a:pPr>
            <a:r>
              <a:rPr lang="en-AU" smtClean="0"/>
              <a:t>Copyright 2016. Associate Professor Dale Bagshaw, PhD</a:t>
            </a:r>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altLang="en-US" b="1" dirty="0" smtClean="0"/>
              <a:t>Transformative peace-making </a:t>
            </a:r>
          </a:p>
        </p:txBody>
      </p:sp>
      <p:sp>
        <p:nvSpPr>
          <p:cNvPr id="35843" name="Content Placeholder 2"/>
          <p:cNvSpPr>
            <a:spLocks noGrp="1"/>
          </p:cNvSpPr>
          <p:nvPr>
            <p:ph idx="1"/>
          </p:nvPr>
        </p:nvSpPr>
        <p:spPr>
          <a:solidFill>
            <a:schemeClr val="accent5">
              <a:lumMod val="20000"/>
              <a:lumOff val="80000"/>
            </a:schemeClr>
          </a:solidFill>
        </p:spPr>
        <p:txBody>
          <a:bodyPr/>
          <a:lstStyle/>
          <a:p>
            <a:r>
              <a:rPr lang="en-AU" altLang="en-US" sz="3200" dirty="0" smtClean="0"/>
              <a:t>empowers individuals and also nurtures mutuality and community</a:t>
            </a:r>
          </a:p>
          <a:p>
            <a:r>
              <a:rPr lang="en-AU" altLang="en-US" sz="3200" dirty="0" smtClean="0"/>
              <a:t>includes building legal and human rights institutions as well as fair and effective governance and dispute resolution processes and systems</a:t>
            </a:r>
          </a:p>
          <a:p>
            <a:pPr>
              <a:buFont typeface="Wingdings 2" pitchFamily="18" charset="2"/>
              <a:buNone/>
            </a:pPr>
            <a:r>
              <a:rPr lang="en-AU" altLang="en-US" sz="3200" dirty="0" smtClean="0">
                <a:latin typeface="Arial" charset="0"/>
                <a:cs typeface="Arial" charset="0"/>
              </a:rPr>
              <a:t>			 </a:t>
            </a:r>
            <a:r>
              <a:rPr lang="en-AU" altLang="en-US" sz="3200" dirty="0">
                <a:latin typeface="Arial" charset="0"/>
                <a:cs typeface="Arial" charset="0"/>
              </a:rPr>
              <a:t>	</a:t>
            </a:r>
            <a:r>
              <a:rPr lang="en-AU" altLang="en-US" sz="3200" dirty="0" smtClean="0">
                <a:latin typeface="Arial" charset="0"/>
                <a:cs typeface="Arial" charset="0"/>
              </a:rPr>
              <a:t>		J.P. </a:t>
            </a:r>
            <a:r>
              <a:rPr lang="en-AU" altLang="en-US" sz="3200" dirty="0" err="1" smtClean="0">
                <a:latin typeface="Arial" charset="0"/>
                <a:cs typeface="Arial" charset="0"/>
              </a:rPr>
              <a:t>Lederach</a:t>
            </a:r>
            <a:endParaRPr lang="en-AU" altLang="en-US" sz="3200" dirty="0" smtClean="0">
              <a:latin typeface="Arial" charset="0"/>
              <a:cs typeface="Arial" charset="0"/>
            </a:endParaRPr>
          </a:p>
          <a:p>
            <a:endParaRPr lang="en-AU" altLang="en-US" sz="3200" dirty="0" smtClean="0"/>
          </a:p>
        </p:txBody>
      </p:sp>
      <p:sp>
        <p:nvSpPr>
          <p:cNvPr id="5" name="Slide Number Placeholder 4"/>
          <p:cNvSpPr>
            <a:spLocks noGrp="1"/>
          </p:cNvSpPr>
          <p:nvPr>
            <p:ph type="sldNum" sz="quarter" idx="12"/>
          </p:nvPr>
        </p:nvSpPr>
        <p:spPr/>
        <p:txBody>
          <a:bodyPr/>
          <a:lstStyle/>
          <a:p>
            <a:pPr>
              <a:defRPr/>
            </a:pPr>
            <a:fld id="{007F0BF3-DEB9-4658-BC5F-DF39F095DE71}" type="slidenum">
              <a:rPr lang="en-AU" smtClean="0"/>
              <a:pPr>
                <a:defRPr/>
              </a:pPr>
              <a:t>41</a:t>
            </a:fld>
            <a:endParaRPr lang="en-AU"/>
          </a:p>
        </p:txBody>
      </p:sp>
      <p:sp>
        <p:nvSpPr>
          <p:cNvPr id="2" name="Footer Placeholder 1"/>
          <p:cNvSpPr>
            <a:spLocks noGrp="1"/>
          </p:cNvSpPr>
          <p:nvPr>
            <p:ph type="ftr" sz="quarter" idx="11"/>
          </p:nvPr>
        </p:nvSpPr>
        <p:spPr>
          <a:xfrm>
            <a:off x="1979712" y="6356350"/>
            <a:ext cx="4040088" cy="365125"/>
          </a:xfrm>
        </p:spPr>
        <p:txBody>
          <a:bodyPr/>
          <a:lstStyle/>
          <a:p>
            <a:pPr>
              <a:defRPr/>
            </a:pPr>
            <a:r>
              <a:rPr lang="en-AU"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507288" cy="491902"/>
          </a:xfrm>
        </p:spPr>
        <p:txBody>
          <a:bodyPr/>
          <a:lstStyle/>
          <a:p>
            <a:pPr algn="ctr">
              <a:defRPr/>
            </a:pPr>
            <a:r>
              <a:rPr lang="en-AU" sz="3200" b="1" dirty="0" smtClean="0">
                <a:solidFill>
                  <a:srgbClr val="C00000"/>
                </a:solidFill>
              </a:rPr>
              <a:t> </a:t>
            </a:r>
            <a:br>
              <a:rPr lang="en-AU" sz="3200" b="1" dirty="0" smtClean="0">
                <a:solidFill>
                  <a:srgbClr val="C00000"/>
                </a:solidFill>
              </a:rPr>
            </a:br>
            <a:r>
              <a:rPr lang="en-AU" sz="3200" b="1" dirty="0" smtClean="0">
                <a:solidFill>
                  <a:srgbClr val="C00000"/>
                </a:solidFill>
              </a:rPr>
              <a:t>Major challenges for mediators today?</a:t>
            </a:r>
            <a:endParaRPr lang="en-AU" sz="3200" b="1" dirty="0">
              <a:solidFill>
                <a:srgbClr val="C00000"/>
              </a:solidFill>
            </a:endParaRPr>
          </a:p>
        </p:txBody>
      </p:sp>
      <p:sp>
        <p:nvSpPr>
          <p:cNvPr id="30723" name="Content Placeholder 2"/>
          <p:cNvSpPr>
            <a:spLocks noGrp="1"/>
          </p:cNvSpPr>
          <p:nvPr>
            <p:ph idx="1"/>
          </p:nvPr>
        </p:nvSpPr>
        <p:spPr>
          <a:xfrm>
            <a:off x="457200" y="1484784"/>
            <a:ext cx="8229600" cy="4535016"/>
          </a:xfrm>
          <a:solidFill>
            <a:schemeClr val="bg2"/>
          </a:solidFill>
        </p:spPr>
        <p:txBody>
          <a:bodyPr/>
          <a:lstStyle/>
          <a:p>
            <a:pPr marL="0" indent="0">
              <a:buNone/>
            </a:pPr>
            <a:r>
              <a:rPr lang="en-GB" altLang="en-US" b="1" dirty="0" smtClean="0">
                <a:effectLst/>
              </a:rPr>
              <a:t>Our construct of </a:t>
            </a:r>
            <a:r>
              <a:rPr lang="en-GB" altLang="en-US" b="1" dirty="0" smtClean="0"/>
              <a:t>‘</a:t>
            </a:r>
            <a:r>
              <a:rPr lang="en-GB" altLang="en-US" b="1" dirty="0" smtClean="0">
                <a:effectLst/>
              </a:rPr>
              <a:t>peace’ must: </a:t>
            </a:r>
            <a:endParaRPr lang="en-GB" altLang="en-US" b="1" dirty="0">
              <a:effectLst/>
            </a:endParaRPr>
          </a:p>
          <a:p>
            <a:r>
              <a:rPr lang="en-GB" altLang="en-US" sz="2800" dirty="0" smtClean="0">
                <a:effectLst/>
              </a:rPr>
              <a:t>incorporate and value differences and pluralities of identity</a:t>
            </a:r>
          </a:p>
          <a:p>
            <a:r>
              <a:rPr lang="en-GB" altLang="en-US" sz="2800" dirty="0" smtClean="0">
                <a:effectLst/>
              </a:rPr>
              <a:t>recognise our own cultural and situational embededness as interveners</a:t>
            </a:r>
          </a:p>
          <a:p>
            <a:r>
              <a:rPr lang="en-GB" altLang="en-US" sz="2800" dirty="0" smtClean="0">
                <a:effectLst/>
              </a:rPr>
              <a:t> deconstruct and reject discourses on violence and their institutional underpinnings, and </a:t>
            </a:r>
          </a:p>
          <a:p>
            <a:r>
              <a:rPr lang="en-GB" altLang="en-US" sz="2800" dirty="0">
                <a:effectLst/>
              </a:rPr>
              <a:t>o</a:t>
            </a:r>
            <a:r>
              <a:rPr lang="en-GB" altLang="en-US" sz="2800" dirty="0" smtClean="0">
                <a:effectLst/>
              </a:rPr>
              <a:t>perate within a framework of justice and human rights. </a:t>
            </a:r>
            <a:endParaRPr lang="en-AU" altLang="en-US" sz="2800" dirty="0" smtClean="0">
              <a:effectLst/>
            </a:endParaRPr>
          </a:p>
        </p:txBody>
      </p:sp>
      <p:sp>
        <p:nvSpPr>
          <p:cNvPr id="4" name="Footer Placeholder 3"/>
          <p:cNvSpPr>
            <a:spLocks noGrp="1"/>
          </p:cNvSpPr>
          <p:nvPr>
            <p:ph type="ftr" sz="quarter" idx="11"/>
          </p:nvPr>
        </p:nvSpPr>
        <p:spPr>
          <a:xfrm>
            <a:off x="2339752" y="6356350"/>
            <a:ext cx="3680048"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AC90AB0C-B226-4841-87C0-730A96BA4984}" type="slidenum">
              <a:rPr lang="en-AU" smtClean="0"/>
              <a:pPr>
                <a:defRPr/>
              </a:pPr>
              <a:t>42</a:t>
            </a:fld>
            <a:endParaRPr lang="en-AU" dirty="0"/>
          </a:p>
        </p:txBody>
      </p:sp>
    </p:spTree>
    <p:extLst>
      <p:ext uri="{BB962C8B-B14F-4D97-AF65-F5344CB8AC3E}">
        <p14:creationId xmlns:p14="http://schemas.microsoft.com/office/powerpoint/2010/main" val="51074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defRPr/>
            </a:pPr>
            <a:r>
              <a:rPr lang="en-AU" sz="4400" b="1" dirty="0" smtClean="0"/>
              <a:t>Early intervention and prevention</a:t>
            </a:r>
            <a:endParaRPr lang="en-AU" sz="4400" b="1" dirty="0"/>
          </a:p>
        </p:txBody>
      </p:sp>
      <p:sp>
        <p:nvSpPr>
          <p:cNvPr id="31747" name="Content Placeholder 2"/>
          <p:cNvSpPr>
            <a:spLocks noGrp="1"/>
          </p:cNvSpPr>
          <p:nvPr>
            <p:ph idx="1"/>
          </p:nvPr>
        </p:nvSpPr>
        <p:spPr>
          <a:xfrm>
            <a:off x="457200" y="1412875"/>
            <a:ext cx="8229600" cy="4606925"/>
          </a:xfrm>
          <a:solidFill>
            <a:schemeClr val="bg2"/>
          </a:solidFill>
        </p:spPr>
        <p:txBody>
          <a:bodyPr/>
          <a:lstStyle/>
          <a:p>
            <a:endParaRPr lang="en-GB" altLang="en-US" dirty="0" smtClean="0">
              <a:effectLst/>
            </a:endParaRPr>
          </a:p>
          <a:p>
            <a:r>
              <a:rPr lang="en-GB" altLang="en-US" sz="2800" dirty="0" smtClean="0">
                <a:effectLst/>
              </a:rPr>
              <a:t>In order to promote long-term and sustainable peace, our practical objectives must focus on </a:t>
            </a:r>
            <a:r>
              <a:rPr lang="en-GB" altLang="en-US" sz="2800" dirty="0" smtClean="0">
                <a:solidFill>
                  <a:srgbClr val="C00000"/>
                </a:solidFill>
                <a:effectLst/>
              </a:rPr>
              <a:t>early intervention and prevention </a:t>
            </a:r>
            <a:r>
              <a:rPr lang="en-GB" altLang="en-US" sz="2800" dirty="0"/>
              <a:t>t</a:t>
            </a:r>
            <a:r>
              <a:rPr lang="en-GB" altLang="en-US" sz="2800" dirty="0" smtClean="0">
                <a:effectLst/>
              </a:rPr>
              <a:t>hrough processes such as mediation; and </a:t>
            </a:r>
          </a:p>
          <a:p>
            <a:r>
              <a:rPr lang="en-GB" altLang="en-US" sz="2800" dirty="0" smtClean="0">
                <a:effectLst/>
              </a:rPr>
              <a:t>introduce emancipatory knowledge and promote social transformation in schools, workplaces and other institutions in relation to the legitimation of violence. </a:t>
            </a:r>
            <a:endParaRPr lang="en-AU" altLang="en-US" sz="2800" dirty="0" smtClean="0">
              <a:effectLst/>
            </a:endParaRPr>
          </a:p>
        </p:txBody>
      </p:sp>
      <p:sp>
        <p:nvSpPr>
          <p:cNvPr id="4" name="Footer Placeholder 3"/>
          <p:cNvSpPr>
            <a:spLocks noGrp="1"/>
          </p:cNvSpPr>
          <p:nvPr>
            <p:ph type="ftr" sz="quarter" idx="11"/>
          </p:nvPr>
        </p:nvSpPr>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67E849FE-4DB1-479C-AD8C-E2F13345301B}" type="slidenum">
              <a:rPr lang="en-AU" smtClean="0"/>
              <a:pPr>
                <a:defRPr/>
              </a:pPr>
              <a:t>43</a:t>
            </a:fld>
            <a:endParaRPr lang="en-AU" dirty="0"/>
          </a:p>
        </p:txBody>
      </p:sp>
    </p:spTree>
    <p:extLst>
      <p:ext uri="{BB962C8B-B14F-4D97-AF65-F5344CB8AC3E}">
        <p14:creationId xmlns:p14="http://schemas.microsoft.com/office/powerpoint/2010/main" val="7759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pPr>
              <a:defRPr/>
            </a:pPr>
            <a:r>
              <a:rPr lang="en-AU" sz="4400" b="1" dirty="0" smtClean="0"/>
              <a:t>Mediation education and training </a:t>
            </a:r>
            <a:endParaRPr lang="en-AU" sz="4400" b="1" dirty="0"/>
          </a:p>
        </p:txBody>
      </p:sp>
      <p:sp>
        <p:nvSpPr>
          <p:cNvPr id="33795" name="Content Placeholder 2"/>
          <p:cNvSpPr>
            <a:spLocks noGrp="1"/>
          </p:cNvSpPr>
          <p:nvPr>
            <p:ph idx="1"/>
          </p:nvPr>
        </p:nvSpPr>
        <p:spPr>
          <a:xfrm>
            <a:off x="457200" y="1628801"/>
            <a:ext cx="8229600" cy="4695800"/>
          </a:xfrm>
          <a:solidFill>
            <a:schemeClr val="bg2"/>
          </a:solidFill>
        </p:spPr>
        <p:txBody>
          <a:bodyPr/>
          <a:lstStyle/>
          <a:p>
            <a:r>
              <a:rPr lang="en-AU" altLang="en-US" dirty="0"/>
              <a:t>T</a:t>
            </a:r>
            <a:r>
              <a:rPr lang="en-AU" altLang="en-US" dirty="0" smtClean="0">
                <a:effectLst/>
              </a:rPr>
              <a:t>here is an urgent need to educate and train culturally fluent mediators at every level in our various societies </a:t>
            </a:r>
            <a:r>
              <a:rPr lang="en-AU" altLang="en-US" dirty="0" smtClean="0"/>
              <a:t>and regions in the world</a:t>
            </a:r>
            <a:r>
              <a:rPr lang="en-AU" altLang="en-US" dirty="0" smtClean="0">
                <a:effectLst/>
              </a:rPr>
              <a:t>.  </a:t>
            </a:r>
          </a:p>
          <a:p>
            <a:pPr marL="0" indent="0">
              <a:buNone/>
            </a:pPr>
            <a:endParaRPr lang="en-AU" altLang="en-US" dirty="0" smtClean="0">
              <a:effectLst/>
            </a:endParaRPr>
          </a:p>
          <a:p>
            <a:endParaRPr lang="en-AU" altLang="en-US" dirty="0" smtClean="0">
              <a:effectLst/>
            </a:endParaRPr>
          </a:p>
          <a:p>
            <a:r>
              <a:rPr lang="en-AU" altLang="en-US" dirty="0" smtClean="0">
                <a:effectLst/>
              </a:rPr>
              <a:t>It should be a compulsory part of the mainstream curriculum from the first year at school and a pre-requisite for all people in positions of influence, including judges, academics, teachers, religious leaders, CEOs of organisations and politicians.  </a:t>
            </a:r>
          </a:p>
        </p:txBody>
      </p:sp>
      <p:sp>
        <p:nvSpPr>
          <p:cNvPr id="4" name="Footer Placeholder 3"/>
          <p:cNvSpPr>
            <a:spLocks noGrp="1"/>
          </p:cNvSpPr>
          <p:nvPr>
            <p:ph type="ftr" sz="quarter" idx="11"/>
          </p:nvPr>
        </p:nvSpPr>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CA3CD6B4-9BC8-4D68-BCF3-6551009A5DF4}" type="slidenum">
              <a:rPr lang="en-AU" smtClean="0"/>
              <a:pPr>
                <a:defRPr/>
              </a:pPr>
              <a:t>44</a:t>
            </a:fld>
            <a:endParaRPr lang="en-AU" dirty="0"/>
          </a:p>
        </p:txBody>
      </p:sp>
      <p:sp>
        <p:nvSpPr>
          <p:cNvPr id="3" name="Down Arrow 2"/>
          <p:cNvSpPr/>
          <p:nvPr/>
        </p:nvSpPr>
        <p:spPr>
          <a:xfrm>
            <a:off x="3635896" y="2924944"/>
            <a:ext cx="484632"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12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AU" altLang="en-US" b="1" dirty="0" smtClean="0"/>
              <a:t>To summarise …</a:t>
            </a:r>
          </a:p>
        </p:txBody>
      </p:sp>
      <p:sp>
        <p:nvSpPr>
          <p:cNvPr id="36867" name="Content Placeholder 2"/>
          <p:cNvSpPr>
            <a:spLocks noGrp="1"/>
          </p:cNvSpPr>
          <p:nvPr>
            <p:ph idx="1"/>
          </p:nvPr>
        </p:nvSpPr>
        <p:spPr>
          <a:xfrm>
            <a:off x="2987824" y="1857375"/>
            <a:ext cx="5441801" cy="2428875"/>
          </a:xfrm>
          <a:solidFill>
            <a:schemeClr val="bg2"/>
          </a:solidFill>
        </p:spPr>
        <p:txBody>
          <a:bodyPr/>
          <a:lstStyle/>
          <a:p>
            <a:pPr marL="4763" indent="-4763">
              <a:buFont typeface="Wingdings 2" pitchFamily="18" charset="2"/>
              <a:buNone/>
            </a:pPr>
            <a:r>
              <a:rPr lang="en-AU" altLang="en-US" sz="2400" dirty="0" smtClean="0">
                <a:latin typeface="Arial" charset="0"/>
                <a:cs typeface="Arial" charset="0"/>
              </a:rPr>
              <a:t>Mediators in today’s world need to ask the right questions to uncover the nature of social relations, in particular from the perspective of those who are ‘</a:t>
            </a:r>
            <a:r>
              <a:rPr lang="en-AU" altLang="en-US" sz="2400" dirty="0" err="1" smtClean="0">
                <a:latin typeface="Arial" charset="0"/>
                <a:cs typeface="Arial" charset="0"/>
              </a:rPr>
              <a:t>othered</a:t>
            </a:r>
            <a:r>
              <a:rPr lang="en-AU" altLang="en-US" sz="2400" dirty="0" smtClean="0">
                <a:latin typeface="Arial" charset="0"/>
                <a:cs typeface="Arial" charset="0"/>
              </a:rPr>
              <a:t>’, marginalized or relatively disempowered.  </a:t>
            </a:r>
          </a:p>
        </p:txBody>
      </p:sp>
      <p:sp>
        <p:nvSpPr>
          <p:cNvPr id="36868" name="Rectangle 3"/>
          <p:cNvSpPr>
            <a:spLocks noChangeArrowheads="1"/>
          </p:cNvSpPr>
          <p:nvPr/>
        </p:nvSpPr>
        <p:spPr bwMode="auto">
          <a:xfrm>
            <a:off x="857250" y="4357688"/>
            <a:ext cx="7715250" cy="1938992"/>
          </a:xfrm>
          <a:prstGeom prst="rect">
            <a:avLst/>
          </a:prstGeom>
          <a:solidFill>
            <a:schemeClr val="accent5">
              <a:lumMod val="60000"/>
              <a:lumOff val="40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altLang="en-US" sz="2400" b="1" dirty="0"/>
              <a:t>Culturally fluent </a:t>
            </a:r>
            <a:r>
              <a:rPr lang="en-AU" altLang="en-US" sz="2400" b="1" dirty="0" smtClean="0"/>
              <a:t>and self-reflexive mediators </a:t>
            </a:r>
            <a:r>
              <a:rPr lang="en-AU" altLang="en-US" sz="2400" dirty="0"/>
              <a:t>are interested in the lived experience of people and place emphasis on allowing people to construct their own identity, process and outcomes within the mediation process</a:t>
            </a:r>
            <a:endParaRPr lang="en-AU" altLang="en-US" sz="2200" dirty="0"/>
          </a:p>
        </p:txBody>
      </p:sp>
      <p:pic>
        <p:nvPicPr>
          <p:cNvPr id="36869" name="Picture 2" descr="D:\Temp\Temporary Internet Files\Content.IE5\XIFNCQXN\MCj039707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0" y="1857375"/>
            <a:ext cx="19335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1377D56E-743F-4664-B327-701A6E736556}" type="slidenum">
              <a:rPr lang="en-AU" smtClean="0"/>
              <a:pPr>
                <a:defRPr/>
              </a:pPr>
              <a:t>45</a:t>
            </a:fld>
            <a:endParaRPr lang="en-AU"/>
          </a:p>
        </p:txBody>
      </p:sp>
      <p:sp>
        <p:nvSpPr>
          <p:cNvPr id="2" name="Footer Placeholder 1"/>
          <p:cNvSpPr>
            <a:spLocks noGrp="1"/>
          </p:cNvSpPr>
          <p:nvPr>
            <p:ph type="ftr" sz="quarter" idx="11"/>
          </p:nvPr>
        </p:nvSpPr>
        <p:spPr/>
        <p:txBody>
          <a:bodyPr/>
          <a:lstStyle/>
          <a:p>
            <a:pPr>
              <a:defRPr/>
            </a:pPr>
            <a:r>
              <a:rPr lang="en-AU" smtClean="0"/>
              <a:t>Copyright 2016. Associate Professor Dale Bagshaw, PhD</a:t>
            </a:r>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Temp\Temporary Internet Files\Content.IE5\TO4HQ09P\MPj0433169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738" y="4143375"/>
            <a:ext cx="45132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65141110"/>
              </p:ext>
            </p:extLst>
          </p:nvPr>
        </p:nvGraphicFramePr>
        <p:xfrm>
          <a:off x="251520" y="332656"/>
          <a:ext cx="8401050" cy="585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2AE826EB-1309-4156-913A-8E7782255CA9}" type="slidenum">
              <a:rPr lang="en-AU" smtClean="0"/>
              <a:pPr>
                <a:defRPr/>
              </a:pPr>
              <a:t>46</a:t>
            </a:fld>
            <a:endParaRPr lang="en-AU"/>
          </a:p>
        </p:txBody>
      </p:sp>
      <p:sp>
        <p:nvSpPr>
          <p:cNvPr id="2" name="Footer Placeholder 1"/>
          <p:cNvSpPr>
            <a:spLocks noGrp="1"/>
          </p:cNvSpPr>
          <p:nvPr>
            <p:ph type="ftr" sz="quarter" idx="11"/>
          </p:nvPr>
        </p:nvSpPr>
        <p:spPr>
          <a:xfrm>
            <a:off x="2667000" y="6356350"/>
            <a:ext cx="4425280" cy="365125"/>
          </a:xfrm>
        </p:spPr>
        <p:txBody>
          <a:bodyPr/>
          <a:lstStyle/>
          <a:p>
            <a:pPr>
              <a:defRPr/>
            </a:pPr>
            <a:r>
              <a:rPr lang="en-AU" dirty="0" smtClean="0"/>
              <a:t>Copyright 2016. Associate Professor Dale Bagshaw, PhD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52715636"/>
              </p:ext>
            </p:extLst>
          </p:nvPr>
        </p:nvGraphicFramePr>
        <p:xfrm>
          <a:off x="285750" y="188641"/>
          <a:ext cx="8858250" cy="245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Content Placeholder 2"/>
          <p:cNvSpPr txBox="1">
            <a:spLocks/>
          </p:cNvSpPr>
          <p:nvPr/>
        </p:nvSpPr>
        <p:spPr bwMode="auto">
          <a:xfrm>
            <a:off x="3857625" y="2714625"/>
            <a:ext cx="4857750" cy="3675063"/>
          </a:xfrm>
          <a:prstGeom prst="rect">
            <a:avLst/>
          </a:prstGeom>
          <a:solidFill>
            <a:srgbClr val="FFC000"/>
          </a:solidFill>
          <a:ln>
            <a:noFill/>
          </a:ln>
          <a:extLst/>
        </p:spPr>
        <p:txBody>
          <a:bodyPr/>
          <a:lstStyle>
            <a:lvl1pPr marL="4763" indent="-47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Clr>
                <a:srgbClr val="0BD0D9"/>
              </a:buClr>
              <a:buSzPct val="95000"/>
              <a:buFont typeface="Wingdings 2" pitchFamily="18" charset="2"/>
              <a:buNone/>
            </a:pPr>
            <a:r>
              <a:rPr lang="en-AU" altLang="en-US" sz="2600" b="1" dirty="0" smtClean="0">
                <a:solidFill>
                  <a:srgbClr val="C00000"/>
                </a:solidFill>
              </a:rPr>
              <a:t>However, mediators </a:t>
            </a:r>
            <a:r>
              <a:rPr lang="en-AU" altLang="en-US" sz="2600" b="1" dirty="0">
                <a:solidFill>
                  <a:srgbClr val="C00000"/>
                </a:solidFill>
              </a:rPr>
              <a:t>as transformative peacemakers </a:t>
            </a:r>
            <a:r>
              <a:rPr lang="en-AU" altLang="en-US" sz="2600" dirty="0"/>
              <a:t>need to broaden their constructs of mediation to address the structural changes needed to transform conflicts, uphold human rights and  build lasting peace</a:t>
            </a:r>
          </a:p>
        </p:txBody>
      </p:sp>
      <p:pic>
        <p:nvPicPr>
          <p:cNvPr id="38916" name="Picture 12" descr="D:\Temp\Temporary Internet Files\Content.IE5\XIFNCQXN\MCj04355980000[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714625"/>
            <a:ext cx="2859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0E93BD9C-3E57-4599-9FFF-FAFBB38F49A2}" type="slidenum">
              <a:rPr lang="en-AU" smtClean="0"/>
              <a:pPr>
                <a:defRPr/>
              </a:pPr>
              <a:t>47</a:t>
            </a:fld>
            <a:endParaRPr lang="en-AU"/>
          </a:p>
        </p:txBody>
      </p:sp>
      <p:sp>
        <p:nvSpPr>
          <p:cNvPr id="2" name="Footer Placeholder 1"/>
          <p:cNvSpPr>
            <a:spLocks noGrp="1"/>
          </p:cNvSpPr>
          <p:nvPr>
            <p:ph type="ftr" sz="quarter" idx="11"/>
          </p:nvPr>
        </p:nvSpPr>
        <p:spPr/>
        <p:txBody>
          <a:bodyPr/>
          <a:lstStyle/>
          <a:p>
            <a:pPr>
              <a:defRPr/>
            </a:pPr>
            <a:r>
              <a:rPr lang="en-AU" smtClean="0"/>
              <a:t>Copyright 2016. Associate Professor Dale Bagshaw, PhD</a:t>
            </a:r>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19894"/>
          </a:xfrm>
        </p:spPr>
        <p:txBody>
          <a:bodyPr/>
          <a:lstStyle/>
          <a:p>
            <a:pPr algn="ctr"/>
            <a:r>
              <a:rPr lang="en-AU" b="1" dirty="0" smtClean="0"/>
              <a:t>For more information</a:t>
            </a:r>
            <a:endParaRPr lang="en-AU" b="1" dirty="0"/>
          </a:p>
        </p:txBody>
      </p:sp>
      <p:sp>
        <p:nvSpPr>
          <p:cNvPr id="3" name="Content Placeholder 2"/>
          <p:cNvSpPr>
            <a:spLocks noGrp="1"/>
          </p:cNvSpPr>
          <p:nvPr>
            <p:ph idx="1"/>
          </p:nvPr>
        </p:nvSpPr>
        <p:spPr>
          <a:xfrm>
            <a:off x="457200" y="1268761"/>
            <a:ext cx="8229600" cy="5055840"/>
          </a:xfrm>
        </p:spPr>
        <p:style>
          <a:lnRef idx="3">
            <a:schemeClr val="lt1"/>
          </a:lnRef>
          <a:fillRef idx="1">
            <a:schemeClr val="dk1"/>
          </a:fillRef>
          <a:effectRef idx="1">
            <a:schemeClr val="dk1"/>
          </a:effectRef>
          <a:fontRef idx="minor">
            <a:schemeClr val="lt1"/>
          </a:fontRef>
        </p:style>
        <p:txBody>
          <a:bodyPr/>
          <a:lstStyle/>
          <a:p>
            <a:pPr algn="ctr" eaLnBrk="1" hangingPunct="1">
              <a:buFont typeface="Wingdings" pitchFamily="2" charset="2"/>
              <a:buNone/>
              <a:defRPr/>
            </a:pPr>
            <a:r>
              <a:rPr lang="en-AU" sz="2400" dirty="0"/>
              <a:t>E</a:t>
            </a:r>
            <a:r>
              <a:rPr lang="en-AU" sz="2400" dirty="0" smtClean="0"/>
              <a:t>mail </a:t>
            </a:r>
            <a:r>
              <a:rPr lang="en-AU" sz="2400" dirty="0"/>
              <a:t>address: </a:t>
            </a:r>
          </a:p>
          <a:p>
            <a:pPr algn="ctr" eaLnBrk="1" hangingPunct="1">
              <a:buFont typeface="Wingdings" pitchFamily="2" charset="2"/>
              <a:buNone/>
              <a:defRPr/>
            </a:pPr>
            <a:r>
              <a:rPr lang="en-AU" sz="2800" dirty="0">
                <a:hlinkClick r:id="rId2"/>
              </a:rPr>
              <a:t>Dale.Bagshaw@unisa.edu.au</a:t>
            </a:r>
            <a:endParaRPr lang="en-AU" sz="2800" dirty="0"/>
          </a:p>
          <a:p>
            <a:pPr algn="ctr" eaLnBrk="1" hangingPunct="1">
              <a:buFont typeface="Wingdings" pitchFamily="2" charset="2"/>
              <a:buNone/>
              <a:defRPr/>
            </a:pPr>
            <a:endParaRPr lang="en-AU" sz="2400" dirty="0" smtClean="0"/>
          </a:p>
          <a:p>
            <a:pPr algn="ctr" eaLnBrk="1" hangingPunct="1">
              <a:buFont typeface="Wingdings" pitchFamily="2" charset="2"/>
              <a:buNone/>
              <a:defRPr/>
            </a:pPr>
            <a:r>
              <a:rPr lang="en-AU" sz="2400" dirty="0" smtClean="0"/>
              <a:t>Dale’s </a:t>
            </a:r>
            <a:r>
              <a:rPr lang="en-AU" sz="2400" dirty="0"/>
              <a:t>University Homepage: </a:t>
            </a:r>
            <a:r>
              <a:rPr lang="en-AU" sz="2400" dirty="0" smtClean="0">
                <a:solidFill>
                  <a:srgbClr val="C00000"/>
                </a:solidFill>
                <a:hlinkClick r:id="rId3"/>
              </a:rPr>
              <a:t>http</a:t>
            </a:r>
            <a:r>
              <a:rPr lang="en-AU" sz="2400" dirty="0">
                <a:solidFill>
                  <a:srgbClr val="C00000"/>
                </a:solidFill>
                <a:hlinkClick r:id="rId3"/>
              </a:rPr>
              <a:t>://</a:t>
            </a:r>
            <a:r>
              <a:rPr lang="en-AU" sz="2400" dirty="0" smtClean="0">
                <a:solidFill>
                  <a:srgbClr val="C00000"/>
                </a:solidFill>
                <a:hlinkClick r:id="rId3"/>
              </a:rPr>
              <a:t>www.unisanet.unisa.edu.au/staff/homepage.asp?name=dale.bagshaw</a:t>
            </a:r>
            <a:endParaRPr lang="en-AU" sz="2800" dirty="0" smtClean="0">
              <a:solidFill>
                <a:srgbClr val="C00000"/>
              </a:solidFill>
            </a:endParaRPr>
          </a:p>
          <a:p>
            <a:pPr algn="ctr" eaLnBrk="1" hangingPunct="1">
              <a:buFont typeface="Wingdings" pitchFamily="2" charset="2"/>
              <a:buNone/>
              <a:defRPr/>
            </a:pPr>
            <a:endParaRPr lang="en-AU" sz="2800" dirty="0" smtClean="0">
              <a:solidFill>
                <a:srgbClr val="C00000"/>
              </a:solidFill>
            </a:endParaRPr>
          </a:p>
          <a:p>
            <a:pPr algn="ctr" eaLnBrk="1" hangingPunct="1">
              <a:buFont typeface="Wingdings" pitchFamily="2" charset="2"/>
              <a:buNone/>
              <a:defRPr/>
            </a:pPr>
            <a:r>
              <a:rPr lang="en-AU" sz="2800" dirty="0" smtClean="0">
                <a:solidFill>
                  <a:schemeClr val="bg1"/>
                </a:solidFill>
              </a:rPr>
              <a:t>Asia Pacific Mediation Forum (APMF) website:</a:t>
            </a:r>
          </a:p>
          <a:p>
            <a:pPr algn="ctr" eaLnBrk="1" hangingPunct="1">
              <a:buFont typeface="Wingdings" pitchFamily="2" charset="2"/>
              <a:buNone/>
              <a:defRPr/>
            </a:pPr>
            <a:r>
              <a:rPr lang="en-AU" sz="2800" dirty="0" smtClean="0">
                <a:solidFill>
                  <a:schemeClr val="bg1"/>
                </a:solidFill>
                <a:hlinkClick r:id="rId4"/>
              </a:rPr>
              <a:t>www.asiapacificmediationforum.org</a:t>
            </a:r>
            <a:endParaRPr lang="en-AU" sz="2800" dirty="0" smtClean="0">
              <a:solidFill>
                <a:schemeClr val="bg1"/>
              </a:solidFill>
            </a:endParaRPr>
          </a:p>
          <a:p>
            <a:pPr algn="ctr" eaLnBrk="1" hangingPunct="1">
              <a:buFont typeface="Wingdings" pitchFamily="2" charset="2"/>
              <a:buNone/>
              <a:defRPr/>
            </a:pPr>
            <a:endParaRPr lang="en-AU" sz="2800" dirty="0" smtClean="0">
              <a:solidFill>
                <a:schemeClr val="bg1"/>
              </a:solidFill>
            </a:endParaRPr>
          </a:p>
          <a:p>
            <a:endParaRPr lang="en-AU" dirty="0">
              <a:solidFill>
                <a:schemeClr val="tx2">
                  <a:lumMod val="40000"/>
                  <a:lumOff val="60000"/>
                </a:schemeClr>
              </a:solidFill>
            </a:endParaRPr>
          </a:p>
        </p:txBody>
      </p:sp>
      <p:sp>
        <p:nvSpPr>
          <p:cNvPr id="4" name="Footer Placeholder 3"/>
          <p:cNvSpPr>
            <a:spLocks noGrp="1"/>
          </p:cNvSpPr>
          <p:nvPr>
            <p:ph type="ftr" sz="quarter" idx="11"/>
          </p:nvPr>
        </p:nvSpPr>
        <p:spPr/>
        <p:txBody>
          <a:bodyPr/>
          <a:lstStyle/>
          <a:p>
            <a:pPr>
              <a:defRPr/>
            </a:pPr>
            <a:r>
              <a:rPr lang="en-AU" smtClean="0"/>
              <a:t>Copyright 2016. Associate Professor Dale Bagshaw, PhD</a:t>
            </a:r>
            <a:endParaRPr lang="en-AU"/>
          </a:p>
        </p:txBody>
      </p:sp>
      <p:sp>
        <p:nvSpPr>
          <p:cNvPr id="5" name="Slide Number Placeholder 4"/>
          <p:cNvSpPr>
            <a:spLocks noGrp="1"/>
          </p:cNvSpPr>
          <p:nvPr>
            <p:ph type="sldNum" sz="quarter" idx="12"/>
          </p:nvPr>
        </p:nvSpPr>
        <p:spPr/>
        <p:txBody>
          <a:bodyPr/>
          <a:lstStyle/>
          <a:p>
            <a:pPr>
              <a:defRPr/>
            </a:pPr>
            <a:fld id="{C9D20C36-172F-4112-8FD0-06AA29D8365C}" type="slidenum">
              <a:rPr lang="en-AU" smtClean="0"/>
              <a:pPr>
                <a:defRPr/>
              </a:pPr>
              <a:t>48</a:t>
            </a:fld>
            <a:endParaRPr lang="en-AU"/>
          </a:p>
        </p:txBody>
      </p:sp>
    </p:spTree>
    <p:extLst>
      <p:ext uri="{BB962C8B-B14F-4D97-AF65-F5344CB8AC3E}">
        <p14:creationId xmlns:p14="http://schemas.microsoft.com/office/powerpoint/2010/main" val="385851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ctr"/>
            <a:r>
              <a:rPr lang="en-AU" sz="4400" dirty="0" smtClean="0">
                <a:solidFill>
                  <a:srgbClr val="C00000"/>
                </a:solidFill>
              </a:rPr>
              <a:t>Shifts over the last </a:t>
            </a:r>
            <a:r>
              <a:rPr lang="en-AU" sz="4400" dirty="0">
                <a:solidFill>
                  <a:srgbClr val="C00000"/>
                </a:solidFill>
              </a:rPr>
              <a:t>4</a:t>
            </a:r>
            <a:r>
              <a:rPr lang="en-AU" sz="4400" dirty="0" smtClean="0">
                <a:solidFill>
                  <a:srgbClr val="C00000"/>
                </a:solidFill>
              </a:rPr>
              <a:t> decades</a:t>
            </a:r>
            <a:endParaRPr lang="en-AU" sz="4400" dirty="0">
              <a:solidFill>
                <a:srgbClr val="C00000"/>
              </a:solidFill>
            </a:endParaRPr>
          </a:p>
        </p:txBody>
      </p:sp>
      <p:sp>
        <p:nvSpPr>
          <p:cNvPr id="3" name="Content Placeholder 2"/>
          <p:cNvSpPr>
            <a:spLocks noGrp="1"/>
          </p:cNvSpPr>
          <p:nvPr>
            <p:ph idx="1"/>
          </p:nvPr>
        </p:nvSpPr>
        <p:spPr>
          <a:xfrm>
            <a:off x="457200" y="1340769"/>
            <a:ext cx="8229600" cy="4983832"/>
          </a:xfrm>
        </p:spPr>
        <p:style>
          <a:lnRef idx="1">
            <a:schemeClr val="accent1"/>
          </a:lnRef>
          <a:fillRef idx="3">
            <a:schemeClr val="accent1"/>
          </a:fillRef>
          <a:effectRef idx="2">
            <a:schemeClr val="accent1"/>
          </a:effectRef>
          <a:fontRef idx="minor">
            <a:schemeClr val="lt1"/>
          </a:fontRef>
        </p:style>
        <p:txBody>
          <a:bodyPr/>
          <a:lstStyle/>
          <a:p>
            <a:r>
              <a:rPr lang="en-AU" dirty="0" smtClean="0">
                <a:effectLst/>
              </a:rPr>
              <a:t> </a:t>
            </a:r>
            <a:r>
              <a:rPr lang="en-AU" sz="2400" dirty="0" smtClean="0">
                <a:effectLst/>
              </a:rPr>
              <a:t>increasingly complex and diverse family </a:t>
            </a:r>
            <a:r>
              <a:rPr lang="en-AU" sz="2400" dirty="0" smtClean="0"/>
              <a:t>relationships, l</a:t>
            </a:r>
            <a:r>
              <a:rPr lang="en-AU" sz="2400" dirty="0" smtClean="0">
                <a:effectLst/>
              </a:rPr>
              <a:t>ifestyles</a:t>
            </a:r>
            <a:r>
              <a:rPr lang="en-AU" sz="2400" dirty="0"/>
              <a:t> </a:t>
            </a:r>
            <a:r>
              <a:rPr lang="en-AU" sz="2400" dirty="0" smtClean="0"/>
              <a:t>and</a:t>
            </a:r>
            <a:r>
              <a:rPr lang="en-AU" sz="2400" dirty="0" smtClean="0">
                <a:effectLst/>
              </a:rPr>
              <a:t> financial arrangements </a:t>
            </a:r>
          </a:p>
          <a:p>
            <a:r>
              <a:rPr lang="en-AU" sz="2400" dirty="0" smtClean="0"/>
              <a:t>the global spread of life-threatening diseases such as AIDS</a:t>
            </a:r>
          </a:p>
          <a:p>
            <a:r>
              <a:rPr lang="en-AU" sz="2400" dirty="0"/>
              <a:t>p</a:t>
            </a:r>
            <a:r>
              <a:rPr lang="en-AU" sz="2400" dirty="0" smtClean="0"/>
              <a:t>rofound change in the nature of global conflicts – complex internal conflicts due to failed </a:t>
            </a:r>
            <a:r>
              <a:rPr lang="en-AU" sz="2400" dirty="0"/>
              <a:t>or </a:t>
            </a:r>
            <a:r>
              <a:rPr lang="en-AU" sz="2400" dirty="0" smtClean="0"/>
              <a:t>collapsing </a:t>
            </a:r>
            <a:r>
              <a:rPr lang="en-AU" sz="2400" dirty="0"/>
              <a:t>states </a:t>
            </a:r>
            <a:endParaRPr lang="en-AU" sz="2400" dirty="0" smtClean="0"/>
          </a:p>
          <a:p>
            <a:r>
              <a:rPr lang="en-AU" sz="2400" dirty="0"/>
              <a:t>t</a:t>
            </a:r>
            <a:r>
              <a:rPr lang="en-AU" sz="2400" dirty="0" smtClean="0"/>
              <a:t>ransnational threats e.g. terrorism and organised crime </a:t>
            </a:r>
          </a:p>
          <a:p>
            <a:r>
              <a:rPr lang="en-AU" sz="2400" dirty="0" smtClean="0"/>
              <a:t>increasing global pollution, global warming, changing climates and </a:t>
            </a:r>
          </a:p>
          <a:p>
            <a:r>
              <a:rPr lang="en-AU" sz="2400" dirty="0" smtClean="0"/>
              <a:t>rapidly depleting global resources – 86% of the world is in ecological debt, with increased inequality between countries</a:t>
            </a:r>
            <a:r>
              <a:rPr lang="en-AU" sz="2400" dirty="0" smtClean="0">
                <a:effectLst/>
              </a:rPr>
              <a:t>.  </a:t>
            </a:r>
          </a:p>
          <a:p>
            <a:endParaRPr lang="en-AU" dirty="0"/>
          </a:p>
        </p:txBody>
      </p:sp>
      <p:sp>
        <p:nvSpPr>
          <p:cNvPr id="4" name="Footer Placeholder 3"/>
          <p:cNvSpPr>
            <a:spLocks noGrp="1"/>
          </p:cNvSpPr>
          <p:nvPr>
            <p:ph type="ftr" sz="quarter" idx="11"/>
          </p:nvPr>
        </p:nvSpPr>
        <p:spPr>
          <a:xfrm>
            <a:off x="2667000" y="6356350"/>
            <a:ext cx="4353272" cy="365125"/>
          </a:xfrm>
        </p:spPr>
        <p:txBody>
          <a:bodyPr/>
          <a:lstStyle/>
          <a:p>
            <a:pPr>
              <a:defRPr/>
            </a:pPr>
            <a:r>
              <a:rPr lang="en-AU" smtClean="0"/>
              <a:t>Copyright 2016. Associate Professor Dale Bagshaw, PhD</a:t>
            </a:r>
            <a:endParaRPr lang="en-AU"/>
          </a:p>
        </p:txBody>
      </p:sp>
      <p:sp>
        <p:nvSpPr>
          <p:cNvPr id="5" name="Slide Number Placeholder 4"/>
          <p:cNvSpPr>
            <a:spLocks noGrp="1"/>
          </p:cNvSpPr>
          <p:nvPr>
            <p:ph type="sldNum" sz="quarter" idx="12"/>
          </p:nvPr>
        </p:nvSpPr>
        <p:spPr/>
        <p:txBody>
          <a:bodyPr/>
          <a:lstStyle/>
          <a:p>
            <a:pPr>
              <a:defRPr/>
            </a:pPr>
            <a:fld id="{C9D20C36-172F-4112-8FD0-06AA29D8365C}" type="slidenum">
              <a:rPr lang="en-AU" smtClean="0"/>
              <a:pPr>
                <a:defRPr/>
              </a:pPr>
              <a:t>5</a:t>
            </a:fld>
            <a:endParaRPr lang="en-AU"/>
          </a:p>
        </p:txBody>
      </p:sp>
    </p:spTree>
    <p:extLst>
      <p:ext uri="{BB962C8B-B14F-4D97-AF65-F5344CB8AC3E}">
        <p14:creationId xmlns:p14="http://schemas.microsoft.com/office/powerpoint/2010/main" val="272713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872208"/>
          </a:xfrm>
        </p:spPr>
        <p:txBody>
          <a:bodyPr/>
          <a:lstStyle/>
          <a:p>
            <a:r>
              <a:rPr lang="en-AU" sz="2800" dirty="0" smtClean="0">
                <a:solidFill>
                  <a:srgbClr val="C00000"/>
                </a:solidFill>
              </a:rPr>
              <a:t/>
            </a:r>
            <a:br>
              <a:rPr lang="en-AU" sz="2800" dirty="0" smtClean="0">
                <a:solidFill>
                  <a:srgbClr val="C00000"/>
                </a:solidFill>
              </a:rPr>
            </a:br>
            <a:r>
              <a:rPr lang="en-AU" sz="2800" dirty="0">
                <a:solidFill>
                  <a:srgbClr val="C00000"/>
                </a:solidFill>
              </a:rPr>
              <a:t/>
            </a:r>
            <a:br>
              <a:rPr lang="en-AU" sz="2800" dirty="0">
                <a:solidFill>
                  <a:srgbClr val="C00000"/>
                </a:solidFill>
              </a:rPr>
            </a:br>
            <a:r>
              <a:rPr lang="en-AU" sz="2800" dirty="0" smtClean="0">
                <a:solidFill>
                  <a:srgbClr val="C00000"/>
                </a:solidFill>
              </a:rPr>
              <a:t/>
            </a:r>
            <a:br>
              <a:rPr lang="en-AU" sz="2800" dirty="0" smtClean="0">
                <a:solidFill>
                  <a:srgbClr val="C00000"/>
                </a:solidFill>
              </a:rPr>
            </a:br>
            <a:r>
              <a:rPr lang="en-AU" sz="2800" dirty="0" smtClean="0">
                <a:solidFill>
                  <a:srgbClr val="C00000"/>
                </a:solidFill>
              </a:rPr>
              <a:t/>
            </a:r>
            <a:br>
              <a:rPr lang="en-AU" sz="2800" dirty="0" smtClean="0">
                <a:solidFill>
                  <a:srgbClr val="C00000"/>
                </a:solidFill>
              </a:rPr>
            </a:br>
            <a:r>
              <a:rPr lang="en-AU" sz="2800" dirty="0">
                <a:solidFill>
                  <a:srgbClr val="C00000"/>
                </a:solidFill>
              </a:rPr>
              <a:t/>
            </a:r>
            <a:br>
              <a:rPr lang="en-AU" sz="2800" dirty="0">
                <a:solidFill>
                  <a:srgbClr val="C00000"/>
                </a:solidFill>
              </a:rPr>
            </a:br>
            <a:r>
              <a:rPr lang="en-AU" sz="2800" dirty="0" smtClean="0">
                <a:solidFill>
                  <a:srgbClr val="C00000"/>
                </a:solidFill>
              </a:rPr>
              <a:t/>
            </a:r>
            <a:br>
              <a:rPr lang="en-AU" sz="2800" dirty="0" smtClean="0">
                <a:solidFill>
                  <a:srgbClr val="C00000"/>
                </a:solidFill>
              </a:rPr>
            </a:br>
            <a:r>
              <a:rPr lang="en-AU" sz="2800" dirty="0">
                <a:solidFill>
                  <a:srgbClr val="C00000"/>
                </a:solidFill>
              </a:rPr>
              <a:t/>
            </a:r>
            <a:br>
              <a:rPr lang="en-AU" sz="2800" dirty="0">
                <a:solidFill>
                  <a:srgbClr val="C00000"/>
                </a:solidFill>
              </a:rPr>
            </a:br>
            <a:r>
              <a:rPr lang="en-AU" sz="2800" dirty="0" smtClean="0">
                <a:solidFill>
                  <a:srgbClr val="C00000"/>
                </a:solidFill>
              </a:rPr>
              <a:t/>
            </a:r>
            <a:br>
              <a:rPr lang="en-AU" sz="2800" dirty="0" smtClean="0">
                <a:solidFill>
                  <a:srgbClr val="C00000"/>
                </a:solidFill>
              </a:rPr>
            </a:br>
            <a:r>
              <a:rPr lang="en-AU" sz="2800" dirty="0">
                <a:solidFill>
                  <a:srgbClr val="C00000"/>
                </a:solidFill>
              </a:rPr>
              <a:t/>
            </a:r>
            <a:br>
              <a:rPr lang="en-AU" sz="2800" dirty="0">
                <a:solidFill>
                  <a:srgbClr val="C00000"/>
                </a:solidFill>
              </a:rPr>
            </a:br>
            <a:r>
              <a:rPr lang="en-AU" sz="2800" dirty="0" smtClean="0">
                <a:solidFill>
                  <a:srgbClr val="C00000"/>
                </a:solidFill>
              </a:rPr>
              <a:t>These changes have opened up and will continue to open new markets for mediators, for example:</a:t>
            </a:r>
            <a:r>
              <a:rPr lang="en-AU" sz="4800" dirty="0" smtClean="0">
                <a:solidFill>
                  <a:srgbClr val="C00000"/>
                </a:solidFill>
              </a:rPr>
              <a:t/>
            </a:r>
            <a:br>
              <a:rPr lang="en-AU" sz="4800" dirty="0" smtClean="0">
                <a:solidFill>
                  <a:srgbClr val="C00000"/>
                </a:solidFill>
              </a:rPr>
            </a:br>
            <a:endParaRPr lang="en-AU" sz="4800" dirty="0"/>
          </a:p>
        </p:txBody>
      </p:sp>
      <p:sp>
        <p:nvSpPr>
          <p:cNvPr id="3" name="Content Placeholder 2"/>
          <p:cNvSpPr>
            <a:spLocks noGrp="1"/>
          </p:cNvSpPr>
          <p:nvPr>
            <p:ph sz="half" idx="1"/>
          </p:nvPr>
        </p:nvSpPr>
        <p:spPr>
          <a:xfrm>
            <a:off x="0" y="1700808"/>
            <a:ext cx="4648200" cy="4654117"/>
          </a:xfrm>
          <a:solidFill>
            <a:schemeClr val="bg2"/>
          </a:solidFill>
        </p:spPr>
        <p:txBody>
          <a:bodyPr/>
          <a:lstStyle/>
          <a:p>
            <a:r>
              <a:rPr lang="en-AU" sz="2400" dirty="0" smtClean="0"/>
              <a:t>Court-annexed mediation</a:t>
            </a:r>
          </a:p>
          <a:p>
            <a:r>
              <a:rPr lang="en-AU" sz="2400" dirty="0" smtClean="0"/>
              <a:t>Public </a:t>
            </a:r>
            <a:r>
              <a:rPr lang="en-AU" sz="2400" dirty="0"/>
              <a:t>policy mediation</a:t>
            </a:r>
          </a:p>
          <a:p>
            <a:r>
              <a:rPr lang="en-AU" sz="2400" dirty="0" smtClean="0"/>
              <a:t>Environmental mediation</a:t>
            </a:r>
          </a:p>
          <a:p>
            <a:r>
              <a:rPr lang="en-AU" sz="2400" dirty="0" smtClean="0"/>
              <a:t>Peace mediation</a:t>
            </a:r>
          </a:p>
          <a:p>
            <a:r>
              <a:rPr lang="en-AU" sz="2400" dirty="0" smtClean="0"/>
              <a:t>Cross-cultural mediation</a:t>
            </a:r>
          </a:p>
          <a:p>
            <a:r>
              <a:rPr lang="en-AU" sz="2400" dirty="0" smtClean="0"/>
              <a:t>Victim-Offender Mediation</a:t>
            </a:r>
          </a:p>
          <a:p>
            <a:r>
              <a:rPr lang="en-AU" sz="2400" dirty="0" smtClean="0"/>
              <a:t>Peer mediation</a:t>
            </a:r>
          </a:p>
          <a:p>
            <a:r>
              <a:rPr lang="en-AU" sz="2400" dirty="0"/>
              <a:t>Elder mediation</a:t>
            </a:r>
          </a:p>
          <a:p>
            <a:r>
              <a:rPr lang="en-AU" sz="2400" dirty="0"/>
              <a:t>Child-inclusive mediation</a:t>
            </a:r>
          </a:p>
          <a:p>
            <a:r>
              <a:rPr lang="en-AU" sz="2400" dirty="0" smtClean="0"/>
              <a:t>Online dispute resolution </a:t>
            </a:r>
          </a:p>
          <a:p>
            <a:endParaRPr lang="en-AU" dirty="0"/>
          </a:p>
          <a:p>
            <a:pPr marL="0" indent="0">
              <a:buNone/>
            </a:pPr>
            <a:endParaRPr lang="en-AU" dirty="0"/>
          </a:p>
          <a:p>
            <a:pPr marL="0" indent="0">
              <a:buNone/>
            </a:pPr>
            <a:endParaRPr lang="en-AU" dirty="0"/>
          </a:p>
          <a:p>
            <a:pPr marL="0" indent="0">
              <a:buNone/>
            </a:pPr>
            <a:endParaRPr lang="en-AU" dirty="0"/>
          </a:p>
        </p:txBody>
      </p:sp>
      <p:sp>
        <p:nvSpPr>
          <p:cNvPr id="6" name="Content Placeholder 5"/>
          <p:cNvSpPr>
            <a:spLocks noGrp="1"/>
          </p:cNvSpPr>
          <p:nvPr>
            <p:ph sz="half" idx="2"/>
          </p:nvPr>
        </p:nvSpPr>
        <p:spPr/>
        <p:txBody>
          <a:bodyPr/>
          <a:lstStyle/>
          <a:p>
            <a:endParaRPr lang="en-AU" dirty="0"/>
          </a:p>
        </p:txBody>
      </p:sp>
      <p:sp>
        <p:nvSpPr>
          <p:cNvPr id="4" name="Footer Placeholder 3"/>
          <p:cNvSpPr>
            <a:spLocks noGrp="1"/>
          </p:cNvSpPr>
          <p:nvPr>
            <p:ph type="ftr" sz="quarter" idx="11"/>
          </p:nvPr>
        </p:nvSpPr>
        <p:spPr>
          <a:xfrm>
            <a:off x="2667000" y="6356350"/>
            <a:ext cx="4029236" cy="365125"/>
          </a:xfrm>
        </p:spPr>
        <p:txBody>
          <a:bodyPr/>
          <a:lstStyle/>
          <a:p>
            <a:pPr>
              <a:defRPr/>
            </a:pPr>
            <a:r>
              <a:rPr lang="en-AU" smtClean="0"/>
              <a:t>Copyright 2016. Associate Professor Dale Bagshaw, PhD</a:t>
            </a:r>
            <a:endParaRPr lang="en-AU" dirty="0"/>
          </a:p>
        </p:txBody>
      </p:sp>
      <p:sp>
        <p:nvSpPr>
          <p:cNvPr id="5" name="Slide Number Placeholder 4"/>
          <p:cNvSpPr>
            <a:spLocks noGrp="1"/>
          </p:cNvSpPr>
          <p:nvPr>
            <p:ph type="sldNum" sz="quarter" idx="12"/>
          </p:nvPr>
        </p:nvSpPr>
        <p:spPr/>
        <p:txBody>
          <a:bodyPr/>
          <a:lstStyle/>
          <a:p>
            <a:pPr>
              <a:defRPr/>
            </a:pPr>
            <a:fld id="{C9D20C36-172F-4112-8FD0-06AA29D8365C}" type="slidenum">
              <a:rPr lang="en-AU" smtClean="0"/>
              <a:pPr>
                <a:defRPr/>
              </a:pPr>
              <a:t>6</a:t>
            </a:fld>
            <a:endParaRPr lang="en-AU"/>
          </a:p>
        </p:txBody>
      </p:sp>
      <p:pic>
        <p:nvPicPr>
          <p:cNvPr id="53250" name="Picture 2" descr="C:\Users\bagshadm\Pictures\Peace me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4" y="1556792"/>
            <a:ext cx="4248472" cy="2509117"/>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bagshadm\Pictures\Peer medi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17032"/>
            <a:ext cx="388843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92088"/>
          </a:xfrm>
        </p:spPr>
        <p:txBody>
          <a:bodyPr/>
          <a:lstStyle/>
          <a:p>
            <a:r>
              <a:rPr lang="en-AU" sz="4000" dirty="0" smtClean="0"/>
              <a:t>Mediation styles, models or approaches</a:t>
            </a:r>
            <a:endParaRPr lang="en-AU" sz="4000" dirty="0"/>
          </a:p>
        </p:txBody>
      </p:sp>
      <p:sp>
        <p:nvSpPr>
          <p:cNvPr id="3" name="Content Placeholder 2"/>
          <p:cNvSpPr>
            <a:spLocks noGrp="1"/>
          </p:cNvSpPr>
          <p:nvPr>
            <p:ph sz="half" idx="1"/>
          </p:nvPr>
        </p:nvSpPr>
        <p:spPr>
          <a:xfrm>
            <a:off x="457200" y="1268760"/>
            <a:ext cx="3178696" cy="5086165"/>
          </a:xfrm>
          <a:solidFill>
            <a:srgbClr val="FFC000"/>
          </a:solidFill>
        </p:spPr>
        <p:txBody>
          <a:bodyPr/>
          <a:lstStyle/>
          <a:p>
            <a:pPr marL="0" indent="0">
              <a:buNone/>
            </a:pPr>
            <a:r>
              <a:rPr lang="en-AU" dirty="0" smtClean="0"/>
              <a:t>In the 1960s and 70s there was only one Western style -  facilitative mediation</a:t>
            </a:r>
          </a:p>
          <a:p>
            <a:pPr marL="0" indent="0">
              <a:buNone/>
            </a:pPr>
            <a:r>
              <a:rPr lang="en-AU" dirty="0" smtClean="0"/>
              <a:t>Now there is a huge range of styles, often based on the professional background/</a:t>
            </a:r>
          </a:p>
          <a:p>
            <a:pPr marL="0" indent="0">
              <a:buNone/>
            </a:pPr>
            <a:r>
              <a:rPr lang="en-AU" dirty="0" smtClean="0"/>
              <a:t>paradigms of the mediator</a:t>
            </a:r>
            <a:endParaRPr lang="en-AU" dirty="0"/>
          </a:p>
        </p:txBody>
      </p:sp>
      <p:sp>
        <p:nvSpPr>
          <p:cNvPr id="4" name="Content Placeholder 3"/>
          <p:cNvSpPr>
            <a:spLocks noGrp="1"/>
          </p:cNvSpPr>
          <p:nvPr>
            <p:ph sz="half" idx="2"/>
          </p:nvPr>
        </p:nvSpPr>
        <p:spPr>
          <a:xfrm>
            <a:off x="4644008" y="1196752"/>
            <a:ext cx="4042792" cy="5158173"/>
          </a:xfrm>
          <a:solidFill>
            <a:schemeClr val="bg2"/>
          </a:solidFill>
        </p:spPr>
        <p:txBody>
          <a:bodyPr/>
          <a:lstStyle/>
          <a:p>
            <a:r>
              <a:rPr lang="en-AU" sz="2000" dirty="0" smtClean="0"/>
              <a:t>Expert advisory mediation</a:t>
            </a:r>
          </a:p>
          <a:p>
            <a:r>
              <a:rPr lang="en-AU" sz="2000" dirty="0" smtClean="0"/>
              <a:t>Evaluative mediation</a:t>
            </a:r>
          </a:p>
          <a:p>
            <a:r>
              <a:rPr lang="en-AU" sz="2000" dirty="0" smtClean="0"/>
              <a:t>Settlement mediation</a:t>
            </a:r>
          </a:p>
          <a:p>
            <a:r>
              <a:rPr lang="en-AU" sz="2000" dirty="0" smtClean="0"/>
              <a:t>Interest-based mediation</a:t>
            </a:r>
          </a:p>
          <a:p>
            <a:r>
              <a:rPr lang="en-AU" sz="2000" dirty="0" smtClean="0"/>
              <a:t>Solution-based </a:t>
            </a:r>
            <a:r>
              <a:rPr lang="en-AU" sz="2000" dirty="0"/>
              <a:t>mediation</a:t>
            </a:r>
          </a:p>
          <a:p>
            <a:r>
              <a:rPr lang="en-AU" sz="2000" dirty="0" smtClean="0"/>
              <a:t>Transformative mediation</a:t>
            </a:r>
          </a:p>
          <a:p>
            <a:r>
              <a:rPr lang="en-AU" sz="2000" dirty="0" smtClean="0"/>
              <a:t>Narrative mediation</a:t>
            </a:r>
          </a:p>
          <a:p>
            <a:r>
              <a:rPr lang="en-AU" sz="2000" dirty="0" smtClean="0"/>
              <a:t>Insight mediation</a:t>
            </a:r>
          </a:p>
          <a:p>
            <a:r>
              <a:rPr lang="en-AU" sz="2000" dirty="0" smtClean="0"/>
              <a:t>Mindful mediation</a:t>
            </a:r>
          </a:p>
          <a:p>
            <a:r>
              <a:rPr lang="en-AU" sz="2000" dirty="0" smtClean="0"/>
              <a:t>Therapeutic mediation </a:t>
            </a:r>
          </a:p>
          <a:p>
            <a:r>
              <a:rPr lang="en-AU" sz="2000" dirty="0"/>
              <a:t>Tradition-based mediation</a:t>
            </a:r>
          </a:p>
          <a:p>
            <a:r>
              <a:rPr lang="en-AU" sz="2000" dirty="0"/>
              <a:t>Wise-counsel </a:t>
            </a:r>
            <a:r>
              <a:rPr lang="en-AU" sz="2000" dirty="0" smtClean="0"/>
              <a:t>mediation ………….. etcetera</a:t>
            </a:r>
            <a:endParaRPr lang="en-AU" sz="2000" dirty="0"/>
          </a:p>
          <a:p>
            <a:endParaRPr lang="en-AU" dirty="0"/>
          </a:p>
        </p:txBody>
      </p:sp>
      <p:sp>
        <p:nvSpPr>
          <p:cNvPr id="5" name="Footer Placeholder 4"/>
          <p:cNvSpPr>
            <a:spLocks noGrp="1"/>
          </p:cNvSpPr>
          <p:nvPr>
            <p:ph type="ftr" sz="quarter" idx="11"/>
          </p:nvPr>
        </p:nvSpPr>
        <p:spPr/>
        <p:txBody>
          <a:bodyPr/>
          <a:lstStyle/>
          <a:p>
            <a:pPr>
              <a:defRPr/>
            </a:pPr>
            <a:r>
              <a:rPr lang="en-AU" smtClean="0"/>
              <a:t>Copyright 2016. Associate Professor Dale Bagshaw, PhD</a:t>
            </a:r>
            <a:endParaRPr lang="en-AU"/>
          </a:p>
        </p:txBody>
      </p:sp>
      <p:sp>
        <p:nvSpPr>
          <p:cNvPr id="6" name="Slide Number Placeholder 5"/>
          <p:cNvSpPr>
            <a:spLocks noGrp="1"/>
          </p:cNvSpPr>
          <p:nvPr>
            <p:ph type="sldNum" sz="quarter" idx="12"/>
          </p:nvPr>
        </p:nvSpPr>
        <p:spPr/>
        <p:txBody>
          <a:bodyPr/>
          <a:lstStyle/>
          <a:p>
            <a:pPr>
              <a:defRPr/>
            </a:pPr>
            <a:fld id="{B4ECFC23-8D3D-4645-BD7A-28CE270091AE}" type="slidenum">
              <a:rPr lang="en-AU" smtClean="0"/>
              <a:pPr>
                <a:defRPr/>
              </a:pPr>
              <a:t>7</a:t>
            </a:fld>
            <a:endParaRPr lang="en-AU"/>
          </a:p>
        </p:txBody>
      </p:sp>
    </p:spTree>
    <p:extLst>
      <p:ext uri="{BB962C8B-B14F-4D97-AF65-F5344CB8AC3E}">
        <p14:creationId xmlns:p14="http://schemas.microsoft.com/office/powerpoint/2010/main" val="39547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 calcmode="lin" valueType="num">
                                      <p:cBhvr additive="base">
                                        <p:cTn id="5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 calcmode="lin" valueType="num">
                                      <p:cBhvr additive="base">
                                        <p:cTn id="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1484784"/>
          </a:xfrm>
          <a:solidFill>
            <a:srgbClr val="FFC000"/>
          </a:solidFill>
        </p:spPr>
        <p:txBody>
          <a:bodyPr/>
          <a:lstStyle/>
          <a:p>
            <a:r>
              <a:rPr lang="en-AU" sz="3200" dirty="0" smtClean="0"/>
              <a:t>Mediation skills are present in different approaches to conflict, sometimes reflecting different ends </a:t>
            </a:r>
            <a:r>
              <a:rPr lang="en-AU" sz="3200" smtClean="0"/>
              <a:t>by similar </a:t>
            </a:r>
            <a:r>
              <a:rPr lang="en-AU" sz="3200" dirty="0" smtClean="0"/>
              <a:t>means, for example:</a:t>
            </a:r>
            <a:endParaRPr lang="en-AU" sz="3200" dirty="0"/>
          </a:p>
        </p:txBody>
      </p:sp>
      <p:sp>
        <p:nvSpPr>
          <p:cNvPr id="3" name="Content Placeholder 2"/>
          <p:cNvSpPr>
            <a:spLocks noGrp="1"/>
          </p:cNvSpPr>
          <p:nvPr>
            <p:ph sz="half" idx="1"/>
          </p:nvPr>
        </p:nvSpPr>
        <p:spPr/>
        <p:txBody>
          <a:bodyPr/>
          <a:lstStyle/>
          <a:p>
            <a:r>
              <a:rPr lang="en-AU" sz="2400" dirty="0" smtClean="0"/>
              <a:t>Facilitation</a:t>
            </a:r>
          </a:p>
          <a:p>
            <a:r>
              <a:rPr lang="en-AU" sz="2400" dirty="0" smtClean="0"/>
              <a:t>Consensus-building</a:t>
            </a:r>
          </a:p>
          <a:p>
            <a:r>
              <a:rPr lang="en-AU" sz="2400" dirty="0" smtClean="0"/>
              <a:t>Cooperative governance</a:t>
            </a:r>
          </a:p>
          <a:p>
            <a:r>
              <a:rPr lang="en-AU" sz="2400" dirty="0" smtClean="0"/>
              <a:t>Collaborative leadership</a:t>
            </a:r>
          </a:p>
          <a:p>
            <a:r>
              <a:rPr lang="en-AU" sz="2400" dirty="0" smtClean="0"/>
              <a:t>Collaborative law</a:t>
            </a:r>
          </a:p>
          <a:p>
            <a:r>
              <a:rPr lang="en-AU" sz="2400" dirty="0" smtClean="0"/>
              <a:t>Deliberative </a:t>
            </a:r>
            <a:r>
              <a:rPr lang="en-AU" sz="2400" dirty="0"/>
              <a:t>democracy</a:t>
            </a:r>
          </a:p>
          <a:p>
            <a:r>
              <a:rPr lang="en-AU" sz="2400" dirty="0"/>
              <a:t>Civic dialogues</a:t>
            </a:r>
          </a:p>
          <a:p>
            <a:r>
              <a:rPr lang="en-AU" sz="2400" dirty="0"/>
              <a:t>Family conferencing </a:t>
            </a:r>
            <a:endParaRPr lang="en-AU" sz="2400" dirty="0" smtClean="0"/>
          </a:p>
          <a:p>
            <a:r>
              <a:rPr lang="en-AU" sz="2400" dirty="0"/>
              <a:t>S</a:t>
            </a:r>
            <a:r>
              <a:rPr lang="en-AU" sz="2400" dirty="0" smtClean="0"/>
              <a:t>ettlement </a:t>
            </a:r>
            <a:r>
              <a:rPr lang="en-AU" sz="2400" dirty="0"/>
              <a:t>weeks</a:t>
            </a:r>
          </a:p>
          <a:p>
            <a:r>
              <a:rPr lang="en-AU" sz="2400" dirty="0"/>
              <a:t>Joint fact finding</a:t>
            </a:r>
          </a:p>
          <a:p>
            <a:endParaRPr lang="en-AU" dirty="0" smtClean="0"/>
          </a:p>
        </p:txBody>
      </p:sp>
      <p:sp>
        <p:nvSpPr>
          <p:cNvPr id="4" name="Content Placeholder 3"/>
          <p:cNvSpPr>
            <a:spLocks noGrp="1"/>
          </p:cNvSpPr>
          <p:nvPr>
            <p:ph sz="half" idx="2"/>
          </p:nvPr>
        </p:nvSpPr>
        <p:spPr>
          <a:xfrm>
            <a:off x="4648200" y="1484784"/>
            <a:ext cx="4038600" cy="4870141"/>
          </a:xfrm>
          <a:solidFill>
            <a:schemeClr val="bg2"/>
          </a:solidFill>
        </p:spPr>
        <p:txBody>
          <a:bodyPr/>
          <a:lstStyle/>
          <a:p>
            <a:pPr marL="0" indent="0">
              <a:buNone/>
            </a:pPr>
            <a:r>
              <a:rPr lang="en-AU" sz="2000" dirty="0" smtClean="0"/>
              <a:t>Mediation in different forms has been practiced in most Asian and Pacific cultures for long spans of history</a:t>
            </a:r>
            <a:r>
              <a:rPr lang="en-AU" sz="2000" dirty="0"/>
              <a:t>. </a:t>
            </a:r>
            <a:endParaRPr lang="en-AU" sz="2000" dirty="0" smtClean="0"/>
          </a:p>
          <a:p>
            <a:pPr marL="0" indent="0">
              <a:buNone/>
            </a:pPr>
            <a:endParaRPr lang="en-AU" sz="2000" dirty="0" smtClean="0"/>
          </a:p>
          <a:p>
            <a:pPr marL="0" indent="0">
              <a:buNone/>
            </a:pPr>
            <a:r>
              <a:rPr lang="en-AU" sz="2000" dirty="0" smtClean="0"/>
              <a:t>Western mediators </a:t>
            </a:r>
            <a:r>
              <a:rPr lang="en-AU" sz="2000" dirty="0"/>
              <a:t>tend to think they have just discovered or invented it</a:t>
            </a:r>
            <a:r>
              <a:rPr lang="en-AU" sz="2000" dirty="0" smtClean="0"/>
              <a:t>.</a:t>
            </a:r>
          </a:p>
          <a:p>
            <a:pPr marL="0" indent="0">
              <a:buNone/>
            </a:pPr>
            <a:endParaRPr lang="en-AU" sz="2000" dirty="0" smtClean="0"/>
          </a:p>
          <a:p>
            <a:pPr marL="0" indent="0">
              <a:buNone/>
            </a:pPr>
            <a:r>
              <a:rPr lang="en-AU" sz="2000" dirty="0" smtClean="0"/>
              <a:t>Synergising Western and Eastern approaches to mediation, blending the best of each, has been an important theme in our APMF conferences</a:t>
            </a:r>
            <a:r>
              <a:rPr lang="en-AU" sz="2400" dirty="0" smtClean="0"/>
              <a:t>.</a:t>
            </a:r>
            <a:endParaRPr lang="en-AU" sz="2400" dirty="0"/>
          </a:p>
          <a:p>
            <a:pPr marL="0" indent="0">
              <a:buNone/>
            </a:pPr>
            <a:endParaRPr lang="en-AU" dirty="0"/>
          </a:p>
        </p:txBody>
      </p:sp>
      <p:sp>
        <p:nvSpPr>
          <p:cNvPr id="5" name="Footer Placeholder 4"/>
          <p:cNvSpPr>
            <a:spLocks noGrp="1"/>
          </p:cNvSpPr>
          <p:nvPr>
            <p:ph type="ftr" sz="quarter" idx="11"/>
          </p:nvPr>
        </p:nvSpPr>
        <p:spPr/>
        <p:txBody>
          <a:bodyPr/>
          <a:lstStyle/>
          <a:p>
            <a:pPr>
              <a:defRPr/>
            </a:pPr>
            <a:r>
              <a:rPr lang="en-AU" smtClean="0"/>
              <a:t>Copyright 2016. Associate Professor Dale Bagshaw, PhD</a:t>
            </a:r>
            <a:endParaRPr lang="en-AU"/>
          </a:p>
        </p:txBody>
      </p:sp>
      <p:sp>
        <p:nvSpPr>
          <p:cNvPr id="6" name="Slide Number Placeholder 5"/>
          <p:cNvSpPr>
            <a:spLocks noGrp="1"/>
          </p:cNvSpPr>
          <p:nvPr>
            <p:ph type="sldNum" sz="quarter" idx="12"/>
          </p:nvPr>
        </p:nvSpPr>
        <p:spPr/>
        <p:txBody>
          <a:bodyPr/>
          <a:lstStyle/>
          <a:p>
            <a:pPr>
              <a:defRPr/>
            </a:pPr>
            <a:fld id="{B4ECFC23-8D3D-4645-BD7A-28CE270091AE}" type="slidenum">
              <a:rPr lang="en-AU" smtClean="0"/>
              <a:pPr>
                <a:defRPr/>
              </a:pPr>
              <a:t>8</a:t>
            </a:fld>
            <a:endParaRPr lang="en-AU"/>
          </a:p>
        </p:txBody>
      </p:sp>
    </p:spTree>
    <p:extLst>
      <p:ext uri="{BB962C8B-B14F-4D97-AF65-F5344CB8AC3E}">
        <p14:creationId xmlns:p14="http://schemas.microsoft.com/office/powerpoint/2010/main" val="6144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map_asia.gif"/>
          <p:cNvPicPr>
            <a:picLocks noChangeAspect="1"/>
          </p:cNvPicPr>
          <p:nvPr/>
        </p:nvPicPr>
        <p:blipFill>
          <a:blip r:embed="rId3">
            <a:clrChange>
              <a:clrFrom>
                <a:srgbClr val="99CCFF"/>
              </a:clrFrom>
              <a:clrTo>
                <a:srgbClr val="99CCFF">
                  <a:alpha val="0"/>
                </a:srgbClr>
              </a:clrTo>
            </a:clrChange>
            <a:lum bright="30000" contrast="20000"/>
            <a:extLst>
              <a:ext uri="{28A0092B-C50C-407E-A947-70E740481C1C}">
                <a14:useLocalDpi xmlns:a14="http://schemas.microsoft.com/office/drawing/2010/main" val="0"/>
              </a:ext>
            </a:extLst>
          </a:blip>
          <a:srcRect/>
          <a:stretch>
            <a:fillRect/>
          </a:stretch>
        </p:blipFill>
        <p:spPr bwMode="auto">
          <a:xfrm>
            <a:off x="1500188" y="919163"/>
            <a:ext cx="6286500" cy="5872162"/>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1071563" y="404664"/>
            <a:ext cx="6715125" cy="1656185"/>
          </a:xfrm>
        </p:spPr>
        <p:txBody>
          <a:bodyPr/>
          <a:lstStyle/>
          <a:p>
            <a:pPr algn="ctr" eaLnBrk="1" hangingPunct="1"/>
            <a:endParaRPr lang="en-AU" altLang="en-US" sz="6000" dirty="0" smtClean="0"/>
          </a:p>
        </p:txBody>
      </p:sp>
      <p:sp>
        <p:nvSpPr>
          <p:cNvPr id="8196" name="Content Placeholder 2"/>
          <p:cNvSpPr>
            <a:spLocks noGrp="1"/>
          </p:cNvSpPr>
          <p:nvPr>
            <p:ph idx="1"/>
          </p:nvPr>
        </p:nvSpPr>
        <p:spPr>
          <a:xfrm>
            <a:off x="457200" y="2636912"/>
            <a:ext cx="8229600" cy="2649463"/>
          </a:xfrm>
        </p:spPr>
        <p:txBody>
          <a:bodyPr/>
          <a:lstStyle/>
          <a:p>
            <a:pPr marL="174625" indent="-4763" algn="ctr" eaLnBrk="1" hangingPunct="1">
              <a:buFont typeface="Wingdings 2" pitchFamily="18" charset="2"/>
              <a:buNone/>
            </a:pPr>
            <a:r>
              <a:rPr lang="en-AU" altLang="en-US" sz="4000" dirty="0">
                <a:latin typeface="Arial" charset="0"/>
                <a:cs typeface="Arial" charset="0"/>
              </a:rPr>
              <a:t>M</a:t>
            </a:r>
            <a:r>
              <a:rPr lang="en-AU" altLang="en-US" sz="4000" dirty="0" smtClean="0">
                <a:latin typeface="Arial" charset="0"/>
                <a:cs typeface="Arial" charset="0"/>
              </a:rPr>
              <a:t>ediation in the world has a long  history, the practice of which falls along a spectrum that defies strict definition</a:t>
            </a:r>
          </a:p>
        </p:txBody>
      </p:sp>
      <p:sp>
        <p:nvSpPr>
          <p:cNvPr id="6" name="Slide Number Placeholder 5"/>
          <p:cNvSpPr>
            <a:spLocks noGrp="1"/>
          </p:cNvSpPr>
          <p:nvPr>
            <p:ph type="sldNum" sz="quarter" idx="12"/>
          </p:nvPr>
        </p:nvSpPr>
        <p:spPr/>
        <p:txBody>
          <a:bodyPr/>
          <a:lstStyle/>
          <a:p>
            <a:pPr>
              <a:defRPr/>
            </a:pPr>
            <a:fld id="{77DA875C-39E4-4F98-8C85-3B6AF090880D}" type="slidenum">
              <a:rPr lang="en-AU" smtClean="0"/>
              <a:pPr>
                <a:defRPr/>
              </a:pPr>
              <a:t>9</a:t>
            </a:fld>
            <a:endParaRPr lang="en-AU"/>
          </a:p>
        </p:txBody>
      </p:sp>
      <p:sp>
        <p:nvSpPr>
          <p:cNvPr id="2" name="Footer Placeholder 1"/>
          <p:cNvSpPr>
            <a:spLocks noGrp="1"/>
          </p:cNvSpPr>
          <p:nvPr>
            <p:ph type="ftr" sz="quarter" idx="11"/>
          </p:nvPr>
        </p:nvSpPr>
        <p:spPr>
          <a:xfrm>
            <a:off x="2627784" y="6426200"/>
            <a:ext cx="4144888" cy="365125"/>
          </a:xfrm>
        </p:spPr>
        <p:txBody>
          <a:bodyPr/>
          <a:lstStyle/>
          <a:p>
            <a:pPr>
              <a:defRPr/>
            </a:pPr>
            <a:r>
              <a:rPr lang="en-AU" dirty="0" smtClean="0"/>
              <a:t>Copyright 2016. Associate Professor Dale Bagshaw, PhD</a:t>
            </a:r>
            <a:endParaRPr lang="en-AU" dirty="0"/>
          </a:p>
        </p:txBody>
      </p:sp>
      <p:pic>
        <p:nvPicPr>
          <p:cNvPr id="7" name="Picture 3" descr="mediationgraphic.jpg"/>
          <p:cNvPicPr>
            <a:picLocks noChangeAspect="1"/>
          </p:cNvPicPr>
          <p:nvPr/>
        </p:nvPicPr>
        <p:blipFill>
          <a:blip r:embed="rId4" cstate="print"/>
          <a:srcRect/>
          <a:stretch>
            <a:fillRect/>
          </a:stretch>
        </p:blipFill>
        <p:spPr bwMode="auto">
          <a:xfrm>
            <a:off x="2987824" y="476672"/>
            <a:ext cx="3024336" cy="1800200"/>
          </a:xfrm>
          <a:prstGeom prst="rect">
            <a:avLst/>
          </a:prstGeom>
          <a:noFill/>
          <a:ln w="9525">
            <a:noFill/>
            <a:miter lim="800000"/>
            <a:headEnd/>
            <a:tailEnd/>
          </a:ln>
        </p:spPr>
      </p:pic>
    </p:spTree>
    <p:extLst>
      <p:ext uri="{BB962C8B-B14F-4D97-AF65-F5344CB8AC3E}">
        <p14:creationId xmlns:p14="http://schemas.microsoft.com/office/powerpoint/2010/main" val="336594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3525</TotalTime>
  <Words>3140</Words>
  <Application>Microsoft Office PowerPoint</Application>
  <PresentationFormat>On-screen Show (4:3)</PresentationFormat>
  <Paragraphs>427</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Baskerville Old Face</vt:lpstr>
      <vt:lpstr>Calibri</vt:lpstr>
      <vt:lpstr>Constantia</vt:lpstr>
      <vt:lpstr>Tahoma</vt:lpstr>
      <vt:lpstr>Times New Roman</vt:lpstr>
      <vt:lpstr>Wingdings</vt:lpstr>
      <vt:lpstr>Wingdings 2</vt:lpstr>
      <vt:lpstr>Flow</vt:lpstr>
      <vt:lpstr>Mediation in the Asia Pacific region: Opportunities &amp; Challenges</vt:lpstr>
      <vt:lpstr> A ‘post’ modern view of the world</vt:lpstr>
      <vt:lpstr>We are roughly 4-5 decades into the recent, largely Western, history of mediation</vt:lpstr>
      <vt:lpstr>Shifts over the past 4 decades</vt:lpstr>
      <vt:lpstr>Shifts over the last 4 decades</vt:lpstr>
      <vt:lpstr>         These changes have opened up and will continue to open new markets for mediators, for example: </vt:lpstr>
      <vt:lpstr>Mediation styles, models or approaches</vt:lpstr>
      <vt:lpstr>Mediation skills are present in different approaches to conflict, sometimes reflecting different ends by similar means, for example:</vt:lpstr>
      <vt:lpstr>PowerPoint Presentation</vt:lpstr>
      <vt:lpstr>Traditional mediation practices </vt:lpstr>
      <vt:lpstr>PowerPoint Presentation</vt:lpstr>
      <vt:lpstr>Mediation and Religion </vt:lpstr>
      <vt:lpstr>Western forms of mediation, developed in the 1960’s, originated in the US.</vt:lpstr>
      <vt:lpstr>PowerPoint Presentation</vt:lpstr>
      <vt:lpstr>PowerPoint Presentation</vt:lpstr>
      <vt:lpstr>Western Approaches to Mediation</vt:lpstr>
      <vt:lpstr>PowerPoint Presentation</vt:lpstr>
      <vt:lpstr>PowerPoint Presentation</vt:lpstr>
      <vt:lpstr>Challenges for mediators today</vt:lpstr>
      <vt:lpstr>PowerPoint Presentation</vt:lpstr>
      <vt:lpstr>PowerPoint Presentation</vt:lpstr>
      <vt:lpstr>PowerPoint Presentation</vt:lpstr>
      <vt:lpstr>Mediators in a postmodern world</vt:lpstr>
      <vt:lpstr>PowerPoint Presentation</vt:lpstr>
      <vt:lpstr>Self-reflexivity and mediation</vt:lpstr>
      <vt:lpstr>Self-reflexivity</vt:lpstr>
      <vt:lpstr>Self-reflexivity requires mediators to ..</vt:lpstr>
      <vt:lpstr>The Importance of Culture (LeBaron)</vt:lpstr>
      <vt:lpstr>Mediators need to be culturally fluent</vt:lpstr>
      <vt:lpstr>Broader structural challenges</vt:lpstr>
      <vt:lpstr>PowerPoint Presentation</vt:lpstr>
      <vt:lpstr>PowerPoint Presentation</vt:lpstr>
      <vt:lpstr>PowerPoint Presentation</vt:lpstr>
      <vt:lpstr>Mediators must recognise and explicitly address abuses of power, human rights and social justice for long term peacebuilding to occur</vt:lpstr>
      <vt:lpstr>The process of  ‘othering’</vt:lpstr>
      <vt:lpstr>Learning from ‘others’</vt:lpstr>
      <vt:lpstr>Language used when defining what mediators do:</vt:lpstr>
      <vt:lpstr>Mediation as Transformative Peacemaking </vt:lpstr>
      <vt:lpstr>PowerPoint Presentation</vt:lpstr>
      <vt:lpstr>PowerPoint Presentation</vt:lpstr>
      <vt:lpstr>Transformative peace-making </vt:lpstr>
      <vt:lpstr>  Major challenges for mediators today?</vt:lpstr>
      <vt:lpstr>Early intervention and prevention</vt:lpstr>
      <vt:lpstr>Mediation education and training </vt:lpstr>
      <vt:lpstr>To summarise …</vt:lpstr>
      <vt:lpstr>PowerPoint Presentation</vt:lpstr>
      <vt:lpstr>PowerPoint Presentation</vt:lpstr>
      <vt:lpstr>For more information</vt:lpstr>
    </vt:vector>
  </TitlesOfParts>
  <Company>DEASS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Jansen</dc:creator>
  <cp:lastModifiedBy>Dale Bagshaw</cp:lastModifiedBy>
  <cp:revision>199</cp:revision>
  <dcterms:created xsi:type="dcterms:W3CDTF">2008-06-06T02:15:15Z</dcterms:created>
  <dcterms:modified xsi:type="dcterms:W3CDTF">2016-02-09T14:55:15Z</dcterms:modified>
</cp:coreProperties>
</file>