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7" r:id="rId2"/>
    <p:sldMasterId id="2147483661" r:id="rId3"/>
  </p:sldMasterIdLst>
  <p:notesMasterIdLst>
    <p:notesMasterId r:id="rId19"/>
  </p:notesMasterIdLst>
  <p:handoutMasterIdLst>
    <p:handoutMasterId r:id="rId20"/>
  </p:handoutMasterIdLst>
  <p:sldIdLst>
    <p:sldId id="256" r:id="rId4"/>
    <p:sldId id="299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3" r:id="rId14"/>
    <p:sldId id="332" r:id="rId15"/>
    <p:sldId id="334" r:id="rId16"/>
    <p:sldId id="335" r:id="rId17"/>
    <p:sldId id="336" r:id="rId18"/>
  </p:sldIdLst>
  <p:sldSz cx="9144000" cy="6858000" type="screen4x3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Holding Page" id="{85C9D791-83DE-E64E-BB3A-4E3676BE6138}">
          <p14:sldIdLst>
            <p14:sldId id="256"/>
          </p14:sldIdLst>
        </p14:section>
        <p14:section name="Main Presentation" id="{467A38BC-DA80-AF42-B748-3A74237E1354}">
          <p14:sldIdLst>
            <p14:sldId id="299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3"/>
            <p14:sldId id="332"/>
            <p14:sldId id="334"/>
            <p14:sldId id="335"/>
            <p14:sldId id="3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 autoAdjust="0"/>
    <p:restoredTop sz="94689" autoAdjust="0"/>
  </p:normalViewPr>
  <p:slideViewPr>
    <p:cSldViewPr snapToGrid="0" snapToObjects="1">
      <p:cViewPr varScale="1">
        <p:scale>
          <a:sx n="81" d="100"/>
          <a:sy n="81" d="100"/>
        </p:scale>
        <p:origin x="105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7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7" d="100"/>
          <a:sy n="57" d="100"/>
        </p:scale>
        <p:origin x="280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7936B6-928C-E24E-8F4E-4B1484B3FCD6}" type="datetimeFigureOut">
              <a:rPr lang="en-US" smtClean="0"/>
              <a:t>2/5/2016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0D07C-8D25-DF4D-BC55-E50653BB7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382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78175-CE1E-0D46-A56B-BD97E2925293}" type="datetimeFigureOut">
              <a:rPr lang="en-US" smtClean="0"/>
              <a:t>2/5/2016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2E6FD-5C46-FE46-9474-2BB09897C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173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2E6FD-5C46-FE46-9474-2BB09897C0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99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Duke/Desktop/UMN%20PowerPoint%202015/Images/Holding-Page-UMN-Logo.png" TargetMode="External"/><Relationship Id="rId7" Type="http://schemas.openxmlformats.org/officeDocument/2006/relationships/image" Target="file://localhost/Users/Duke/Desktop/UMN%20PowerPoint%202015/Images/Holding-Page-Fullness-of-Life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file://localhost/Users/Duke/Desktop/UMN%20PowerPoint%202015/Images/Holding-Page-Vine.png" TargetMode="Externa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Duke/Desktop/UMN%20PowerPoint%202015/Images/Holding-Page-UMN-Logo.png" TargetMode="External"/><Relationship Id="rId7" Type="http://schemas.openxmlformats.org/officeDocument/2006/relationships/image" Target="file://localhost/Users/Duke/Desktop/UMN%20PowerPoint%202015/Images/Holding-Page-Fullness-of-Life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file://localhost/Users/Duke/Desktop/UMN%20PowerPoint%202015/Images/Holding-Page-Vine.png" TargetMode="Externa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file://localhost/Users/Duke/Desktop/UMN%20PowerPoint%202015/Images/Holding-Page-Vine.png" TargetMode="External"/><Relationship Id="rId3" Type="http://schemas.openxmlformats.org/officeDocument/2006/relationships/image" Target="file://localhost/Users/Duke/Desktop/UMN%20PowerPoint%202015/Images/Footer-Vine.png" TargetMode="External"/><Relationship Id="rId7" Type="http://schemas.openxmlformats.org/officeDocument/2006/relationships/image" Target="file://localhost/Users/Duke/Desktop/UMN%20PowerPoint%202015/Images/Footer-Fullness-of-Life.png" TargetMode="External"/><Relationship Id="rId12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file://localhost/Users/Duke/Desktop/UMN%20PowerPoint%202015/Images/Holding-Page-UMN-Logo.png" TargetMode="External"/><Relationship Id="rId5" Type="http://schemas.openxmlformats.org/officeDocument/2006/relationships/image" Target="file://localhost/Users/Duke/Desktop/UMN%20PowerPoint%202015/Images/Footer-UMN-Logo.png" TargetMode="External"/><Relationship Id="rId15" Type="http://schemas.openxmlformats.org/officeDocument/2006/relationships/image" Target="file://localhost/Users/Duke/Desktop/UMN%20PowerPoint%202015/Images/Holding-Page-Fullness-of-Life.png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file://localhost/Users/Duke/Desktop/UMN%20PowerPoint%202015/Images/Footer-Web-Address.png" TargetMode="External"/><Relationship Id="rId1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file://localhost/Users/Duke/Desktop/UMN%20PowerPoint%202015/Images/Footer-Fullness-of-Life.png" TargetMode="External"/><Relationship Id="rId3" Type="http://schemas.openxmlformats.org/officeDocument/2006/relationships/image" Target="file://localhost/Users/Duke/Desktop/UMN%20PowerPoint%202015/Images/Holding-Page-UMN-Logo.png" TargetMode="External"/><Relationship Id="rId7" Type="http://schemas.openxmlformats.org/officeDocument/2006/relationships/image" Target="file://localhost/Users/Duke/Desktop/UMN%20PowerPoint%202015/Images/Holding-Page-Fullness-of-Life.png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file://localhost/Users/Duke/Desktop/UMN%20PowerPoint%202015/Images/Footer-UMN-Logo.png" TargetMode="External"/><Relationship Id="rId5" Type="http://schemas.openxmlformats.org/officeDocument/2006/relationships/image" Target="file://localhost/Users/Duke/Desktop/UMN%20PowerPoint%202015/Images/Holding-Page-Vine.png" TargetMode="External"/><Relationship Id="rId15" Type="http://schemas.openxmlformats.org/officeDocument/2006/relationships/image" Target="file://localhost/Users/Duke/Desktop/UMN%20PowerPoint%202015/Images/Footer-Web-Address.png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file://localhost/Users/Duke/Desktop/UMN%20PowerPoint%202015/Images/Footer-Vine.png" TargetMode="External"/><Relationship Id="rId1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D9D9D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8571-BE7A-0B48-9C4D-B285C18A5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9984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14400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8571-BE7A-0B48-9C4D-B285C18A5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14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D9D9D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rgbClr val="D9D9D9"/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8571-BE7A-0B48-9C4D-B285C18A5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8273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  <a:prstGeom prst="rect">
            <a:avLst/>
          </a:prstGeom>
        </p:spPr>
        <p:txBody>
          <a:bodyPr vert="eaVert"/>
          <a:lstStyle>
            <a:lvl1pPr>
              <a:defRPr b="1">
                <a:solidFill>
                  <a:srgbClr val="D9D9D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rgbClr val="D9D9D9"/>
                </a:solidFill>
              </a:defRPr>
            </a:lvl4pPr>
            <a:lvl5pPr>
              <a:defRPr>
                <a:solidFill>
                  <a:srgbClr val="BFBFB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8571-BE7A-0B48-9C4D-B285C18A5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49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8571-BE7A-0B48-9C4D-B285C18A5C2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1838054" y="714876"/>
            <a:ext cx="5394868" cy="5381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-43561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D9D9D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1184275" y="5181599"/>
            <a:ext cx="6702425" cy="1001713"/>
          </a:xfrm>
          <a:prstGeom prst="rect">
            <a:avLst/>
          </a:prstGeom>
        </p:spPr>
        <p:txBody>
          <a:bodyPr vert="horz"/>
          <a:lstStyle>
            <a:lvl1pPr indent="0" algn="ctr">
              <a:lnSpc>
                <a:spcPct val="100000"/>
              </a:lnSpc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 indent="0" algn="ctr">
              <a:lnSpc>
                <a:spcPct val="100000"/>
              </a:lnSpc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2pPr>
            <a:lvl3pPr indent="0" algn="ctr">
              <a:lnSpc>
                <a:spcPct val="100000"/>
              </a:lnSpc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3pPr>
            <a:lvl4pPr indent="0" algn="ctr">
              <a:lnSpc>
                <a:spcPct val="100000"/>
              </a:lnSpc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4pPr>
            <a:lvl5pPr indent="0" algn="ctr">
              <a:lnSpc>
                <a:spcPct val="100000"/>
              </a:lnSpc>
              <a:buFontTx/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772384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l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icon to add media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0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Page Anima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olding-Page-UMN-Logo.png" descr="/Users/Duke/Desktop/UMN PowerPoint 2015/Images/Holding-Page-UMN-Logo.pn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667"/>
            <a:ext cx="9121140" cy="5129784"/>
          </a:xfrm>
          <a:prstGeom prst="rect">
            <a:avLst/>
          </a:prstGeom>
        </p:spPr>
      </p:pic>
      <p:pic>
        <p:nvPicPr>
          <p:cNvPr id="9" name="Holding-Page-Vine.png" descr="/Users/Duke/Desktop/UMN PowerPoint 2015/Images/Holding-Page-Vine.png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667"/>
            <a:ext cx="9121140" cy="5129784"/>
          </a:xfrm>
          <a:prstGeom prst="rect">
            <a:avLst/>
          </a:prstGeom>
        </p:spPr>
      </p:pic>
      <p:pic>
        <p:nvPicPr>
          <p:cNvPr id="10" name="Holding-Page-Fullness-of-Life.png" descr="/Users/Duke/Desktop/UMN PowerPoint 2015/Images/Holding-Page-Fullness-of-Life.png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667"/>
            <a:ext cx="9121140" cy="51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13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3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87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Anima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olding-Page-UMN-Logo.png" descr="/Users/Duke/Desktop/UMN PowerPoint 2015/Images/Holding-Page-UMN-Logo.pn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667"/>
            <a:ext cx="9121140" cy="5129784"/>
          </a:xfrm>
          <a:prstGeom prst="rect">
            <a:avLst/>
          </a:prstGeom>
        </p:spPr>
      </p:pic>
      <p:pic>
        <p:nvPicPr>
          <p:cNvPr id="9" name="Holding-Page-Vine.png" descr="/Users/Duke/Desktop/UMN PowerPoint 2015/Images/Holding-Page-Vine.png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667"/>
            <a:ext cx="9121140" cy="5129784"/>
          </a:xfrm>
          <a:prstGeom prst="rect">
            <a:avLst/>
          </a:prstGeom>
        </p:spPr>
      </p:pic>
      <p:pic>
        <p:nvPicPr>
          <p:cNvPr id="10" name="Holding-Page-Fullness-of-Life.png" descr="/Users/Duke/Desktop/UMN PowerPoint 2015/Images/Holding-Page-Fullness-of-Life.png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667"/>
            <a:ext cx="9121140" cy="51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1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Animation 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Footer-Vine.png" descr="/Users/Duke/Desktop/UMN PowerPoint 2015/Images/Footer-Vine.pn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359"/>
            <a:ext cx="9144000" cy="5142641"/>
          </a:xfrm>
          <a:prstGeom prst="rect">
            <a:avLst/>
          </a:prstGeom>
        </p:spPr>
      </p:pic>
      <p:pic>
        <p:nvPicPr>
          <p:cNvPr id="15" name="Footer-UMN-Logo.png" descr="/Users/Duke/Desktop/UMN PowerPoint 2015/Images/Footer-UMN-Logo.png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359"/>
            <a:ext cx="9144000" cy="5142641"/>
          </a:xfrm>
          <a:prstGeom prst="rect">
            <a:avLst/>
          </a:prstGeom>
        </p:spPr>
      </p:pic>
      <p:pic>
        <p:nvPicPr>
          <p:cNvPr id="16" name="Footer-Fullness-of-Life.png" descr="/Users/Duke/Desktop/UMN PowerPoint 2015/Images/Footer-Fullness-of-Life.png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359"/>
            <a:ext cx="9144000" cy="5142641"/>
          </a:xfrm>
          <a:prstGeom prst="rect">
            <a:avLst/>
          </a:prstGeom>
        </p:spPr>
      </p:pic>
      <p:pic>
        <p:nvPicPr>
          <p:cNvPr id="17" name="Footer-Web-Address.png" descr="/Users/Duke/Desktop/UMN PowerPoint 2015/Images/Footer-Web-Address.png"/>
          <p:cNvPicPr>
            <a:picLocks noChangeAspect="1"/>
          </p:cNvPicPr>
          <p:nvPr userDrawn="1"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359"/>
            <a:ext cx="9144000" cy="5142641"/>
          </a:xfrm>
          <a:prstGeom prst="rect">
            <a:avLst/>
          </a:prstGeom>
        </p:spPr>
      </p:pic>
      <p:pic>
        <p:nvPicPr>
          <p:cNvPr id="18" name="Holding-Page-UMN-Logo.png" descr="/Users/Duke/Desktop/UMN PowerPoint 2015/Images/Holding-Page-UMN-Logo.png"/>
          <p:cNvPicPr>
            <a:picLocks noChangeAspect="1"/>
          </p:cNvPicPr>
          <p:nvPr userDrawn="1"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650"/>
            <a:ext cx="9144000" cy="5142641"/>
          </a:xfrm>
          <a:prstGeom prst="rect">
            <a:avLst/>
          </a:prstGeom>
        </p:spPr>
      </p:pic>
      <p:pic>
        <p:nvPicPr>
          <p:cNvPr id="19" name="Holding-Page-Vine.png" descr="/Users/Duke/Desktop/UMN PowerPoint 2015/Images/Holding-Page-Vine.png"/>
          <p:cNvPicPr>
            <a:picLocks noChangeAspect="1"/>
          </p:cNvPicPr>
          <p:nvPr userDrawn="1"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650"/>
            <a:ext cx="9144000" cy="5142641"/>
          </a:xfrm>
          <a:prstGeom prst="rect">
            <a:avLst/>
          </a:prstGeom>
        </p:spPr>
      </p:pic>
      <p:pic>
        <p:nvPicPr>
          <p:cNvPr id="20" name="Holding-Page-Fullness-of-Life.png" descr="/Users/Duke/Desktop/UMN PowerPoint 2015/Images/Holding-Page-Fullness-of-Life.png"/>
          <p:cNvPicPr>
            <a:picLocks noChangeAspect="1"/>
          </p:cNvPicPr>
          <p:nvPr userDrawn="1"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650"/>
            <a:ext cx="9144000" cy="51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0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 advClick="0" advTm="3000">
        <p:fade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 Animation 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olding-Page-UMN-Logo.png" descr="/Users/Duke/Desktop/UMN PowerPoint 2015/Images/Holding-Page-UMN-Logo.pn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048"/>
            <a:ext cx="9144000" cy="5142641"/>
          </a:xfrm>
          <a:prstGeom prst="rect">
            <a:avLst/>
          </a:prstGeom>
        </p:spPr>
      </p:pic>
      <p:pic>
        <p:nvPicPr>
          <p:cNvPr id="23" name="Holding-Page-Vine.png" descr="/Users/Duke/Desktop/UMN PowerPoint 2015/Images/Holding-Page-Vine.png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048"/>
            <a:ext cx="9144000" cy="5142641"/>
          </a:xfrm>
          <a:prstGeom prst="rect">
            <a:avLst/>
          </a:prstGeom>
        </p:spPr>
      </p:pic>
      <p:pic>
        <p:nvPicPr>
          <p:cNvPr id="24" name="Holding-Page-Fullness-of-Life.png" descr="/Users/Duke/Desktop/UMN PowerPoint 2015/Images/Holding-Page-Fullness-of-Life.png"/>
          <p:cNvPicPr>
            <a:picLocks noChangeAspect="1"/>
          </p:cNvPicPr>
          <p:nvPr userDrawn="1"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048"/>
            <a:ext cx="9144000" cy="5142641"/>
          </a:xfrm>
          <a:prstGeom prst="rect">
            <a:avLst/>
          </a:prstGeom>
        </p:spPr>
      </p:pic>
      <p:pic>
        <p:nvPicPr>
          <p:cNvPr id="25" name="Footer-Vine.png" descr="/Users/Duke/Desktop/UMN PowerPoint 2015/Images/Footer-Vine.png"/>
          <p:cNvPicPr>
            <a:picLocks noChangeAspect="1"/>
          </p:cNvPicPr>
          <p:nvPr userDrawn="1"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359"/>
            <a:ext cx="9144000" cy="5142641"/>
          </a:xfrm>
          <a:prstGeom prst="rect">
            <a:avLst/>
          </a:prstGeom>
        </p:spPr>
      </p:pic>
      <p:pic>
        <p:nvPicPr>
          <p:cNvPr id="26" name="Footer-UMN-Logo.png" descr="/Users/Duke/Desktop/UMN PowerPoint 2015/Images/Footer-UMN-Logo.png"/>
          <p:cNvPicPr>
            <a:picLocks noChangeAspect="1"/>
          </p:cNvPicPr>
          <p:nvPr userDrawn="1"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359"/>
            <a:ext cx="9144000" cy="5142641"/>
          </a:xfrm>
          <a:prstGeom prst="rect">
            <a:avLst/>
          </a:prstGeom>
        </p:spPr>
      </p:pic>
      <p:pic>
        <p:nvPicPr>
          <p:cNvPr id="27" name="Footer-Fullness-of-Life.png" descr="/Users/Duke/Desktop/UMN PowerPoint 2015/Images/Footer-Fullness-of-Life.png"/>
          <p:cNvPicPr>
            <a:picLocks noChangeAspect="1"/>
          </p:cNvPicPr>
          <p:nvPr userDrawn="1"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359"/>
            <a:ext cx="9144000" cy="5142641"/>
          </a:xfrm>
          <a:prstGeom prst="rect">
            <a:avLst/>
          </a:prstGeom>
        </p:spPr>
      </p:pic>
      <p:pic>
        <p:nvPicPr>
          <p:cNvPr id="28" name="Footer-Web-Address.png" descr="/Users/Duke/Desktop/UMN PowerPoint 2015/Images/Footer-Web-Address.png"/>
          <p:cNvPicPr>
            <a:picLocks noChangeAspect="1"/>
          </p:cNvPicPr>
          <p:nvPr userDrawn="1"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359"/>
            <a:ext cx="9144000" cy="514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6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D9D9D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8571-BE7A-0B48-9C4D-B285C18A5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2595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D9D9D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8571-BE7A-0B48-9C4D-B285C18A5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2321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D9D9D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mtClean="0"/>
              <a:t>Click to edit Master text styles</a:t>
            </a:r>
          </a:p>
          <a:p>
            <a:pPr marL="3429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mtClean="0"/>
              <a:t>Second level</a:t>
            </a:r>
          </a:p>
          <a:p>
            <a:pPr marL="3429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mtClean="0"/>
              <a:t>Third level</a:t>
            </a:r>
          </a:p>
          <a:p>
            <a:pPr marL="342900" marR="0" lvl="3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mtClean="0"/>
              <a:t>Fourth level</a:t>
            </a:r>
          </a:p>
          <a:p>
            <a:pPr marL="342900" marR="0" lvl="4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8571-BE7A-0B48-9C4D-B285C18A5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 sz="1600">
                <a:solidFill>
                  <a:srgbClr val="D9D9D9"/>
                </a:solidFill>
              </a:defRPr>
            </a:lvl4pPr>
            <a:lvl5pPr>
              <a:defRPr sz="1600">
                <a:solidFill>
                  <a:srgbClr val="BFBFB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rgbClr val="D9D9D9"/>
                </a:solidFill>
              </a:defRPr>
            </a:lvl2pPr>
            <a:lvl3pPr>
              <a:defRPr sz="1800">
                <a:solidFill>
                  <a:srgbClr val="BFBFBF"/>
                </a:solidFill>
              </a:defRPr>
            </a:lvl3pPr>
            <a:lvl4pPr>
              <a:defRPr sz="1600">
                <a:solidFill>
                  <a:srgbClr val="D9D9D9"/>
                </a:solidFill>
              </a:defRPr>
            </a:lvl4pPr>
            <a:lvl5pPr>
              <a:defRPr sz="1600">
                <a:solidFill>
                  <a:srgbClr val="BFBFB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8571-BE7A-0B48-9C4D-B285C18A5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3655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D9D9D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8571-BE7A-0B48-9C4D-B285C18A5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8050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8571-BE7A-0B48-9C4D-B285C18A5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7651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D9D9D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  <a:lvl2pPr>
              <a:defRPr sz="28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 sz="2000">
                <a:solidFill>
                  <a:srgbClr val="D9D9D9"/>
                </a:solidFill>
              </a:defRPr>
            </a:lvl4pPr>
            <a:lvl5pPr>
              <a:defRPr sz="2000">
                <a:solidFill>
                  <a:srgbClr val="BFBFBF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8571-BE7A-0B48-9C4D-B285C18A5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2902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D9D9D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8571-BE7A-0B48-9C4D-B285C18A5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470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file://localhost/Users/Duke/Desktop/UMN%20PowerPoint%202015/Images/Footer.png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7844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i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3D138571-BE7A-0B48-9C4D-B285C18A5C2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Footer.png" descr="/Users/Duke/Desktop/UMN PowerPoint 2015/Images/Footer.png"/>
          <p:cNvPicPr>
            <a:picLocks noChangeAspect="1"/>
          </p:cNvPicPr>
          <p:nvPr userDrawn="1"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962"/>
            <a:ext cx="9121140" cy="144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4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58" r:id="rId11"/>
    <p:sldLayoutId id="2147483659" r:id="rId12"/>
    <p:sldLayoutId id="2147483679" r:id="rId13"/>
    <p:sldLayoutId id="2147483676" r:id="rId14"/>
    <p:sldLayoutId id="2147483680" r:id="rId15"/>
  </p:sldLayoutIdLst>
  <p:transition spd="slow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056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55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5" r:id="rId2"/>
    <p:sldLayoutId id="2147483674" r:id="rId3"/>
  </p:sldLayoutIdLst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97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Nepal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854" y="3305327"/>
            <a:ext cx="3768205" cy="2822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318" y="3862316"/>
            <a:ext cx="3805839" cy="2669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5" y="901702"/>
            <a:ext cx="4005189" cy="20808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465" y="0"/>
            <a:ext cx="2366535" cy="3305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137" y="1761534"/>
            <a:ext cx="3200400" cy="221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30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Morang Inter-faith Group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7639"/>
            <a:ext cx="3385799" cy="2539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432" y="1223032"/>
            <a:ext cx="3705367" cy="2779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5903" y="3730116"/>
            <a:ext cx="4653888" cy="303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85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ACTIVITIES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Participation in </a:t>
            </a:r>
            <a:r>
              <a:rPr lang="en-US" dirty="0" smtClean="0"/>
              <a:t>different religious festivals</a:t>
            </a:r>
            <a:endParaRPr lang="en-US" dirty="0" smtClean="0"/>
          </a:p>
          <a:p>
            <a:r>
              <a:rPr lang="en-US" dirty="0" smtClean="0"/>
              <a:t>Resources to raise awareness</a:t>
            </a:r>
            <a:endParaRPr lang="en-US" dirty="0" smtClean="0"/>
          </a:p>
          <a:p>
            <a:r>
              <a:rPr lang="en-US" dirty="0" smtClean="0"/>
              <a:t>Community peace training</a:t>
            </a:r>
          </a:p>
          <a:p>
            <a:r>
              <a:rPr lang="en-US" dirty="0" smtClean="0"/>
              <a:t> Using media for peace messages</a:t>
            </a:r>
          </a:p>
          <a:p>
            <a:r>
              <a:rPr lang="en-US" dirty="0" smtClean="0"/>
              <a:t>Dialogue between different religious groups</a:t>
            </a:r>
          </a:p>
          <a:p>
            <a:r>
              <a:rPr lang="en-US" dirty="0" smtClean="0"/>
              <a:t>Lobbying government</a:t>
            </a:r>
          </a:p>
          <a:p>
            <a:r>
              <a:rPr lang="en-US" dirty="0" smtClean="0"/>
              <a:t>Peace education to children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91956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Working with highly-sensitive issues</a:t>
            </a:r>
          </a:p>
          <a:p>
            <a:r>
              <a:rPr lang="en-US" sz="4000" dirty="0" smtClean="0"/>
              <a:t>Manipulation by one group</a:t>
            </a:r>
          </a:p>
          <a:p>
            <a:r>
              <a:rPr lang="en-US" sz="4000" dirty="0" smtClean="0"/>
              <a:t>Sustainability of the work</a:t>
            </a:r>
          </a:p>
          <a:p>
            <a:r>
              <a:rPr lang="en-US" sz="4000" dirty="0" smtClean="0"/>
              <a:t>Risks/suspicion from others</a:t>
            </a:r>
          </a:p>
          <a:p>
            <a:r>
              <a:rPr lang="en-US" sz="4000" dirty="0" smtClean="0"/>
              <a:t>High expectations v limited resources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1970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471068"/>
          </a:xfrm>
        </p:spPr>
        <p:txBody>
          <a:bodyPr/>
          <a:lstStyle/>
          <a:p>
            <a:r>
              <a:rPr lang="en-US" sz="6000" dirty="0" smtClean="0"/>
              <a:t>‘</a:t>
            </a:r>
            <a:r>
              <a:rPr lang="en-US" sz="4800" i="1" dirty="0" smtClean="0"/>
              <a:t>’Peace is a daily, a weekly, a monthly process, gradually changing opinions, slowly eroding old barriers, quietly building new structures</a:t>
            </a:r>
            <a:r>
              <a:rPr lang="en-US" sz="4800" dirty="0" smtClean="0"/>
              <a:t>’’</a:t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dirty="0" smtClean="0"/>
              <a:t>John F. Kennedy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726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7598" y="2278334"/>
            <a:ext cx="1927990" cy="369332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algn="ctr"/>
            <a:endParaRPr lang="en-US" b="0" i="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-18377" y="2315514"/>
            <a:ext cx="3553147" cy="523220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algn="ctr"/>
            <a:r>
              <a:rPr lang="en-US" sz="2800" b="1" i="0" dirty="0" smtClean="0"/>
              <a:t>Thanks for Listening!</a:t>
            </a:r>
            <a:endParaRPr lang="en-US" sz="2800" b="1" i="0" dirty="0" smtClean="0"/>
          </a:p>
        </p:txBody>
      </p:sp>
    </p:spTree>
    <p:extLst>
      <p:ext uri="{BB962C8B-B14F-4D97-AF65-F5344CB8AC3E}">
        <p14:creationId xmlns:p14="http://schemas.microsoft.com/office/powerpoint/2010/main" val="2146182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3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6728" y="532264"/>
            <a:ext cx="8021472" cy="2251880"/>
          </a:xfrm>
        </p:spPr>
        <p:txBody>
          <a:bodyPr/>
          <a:lstStyle/>
          <a:p>
            <a:r>
              <a:rPr lang="en-US" sz="3200" dirty="0"/>
              <a:t>7</a:t>
            </a:r>
            <a:r>
              <a:rPr lang="en-US" sz="3200" baseline="30000" dirty="0"/>
              <a:t>th</a:t>
            </a:r>
            <a:r>
              <a:rPr lang="en-US" sz="3200" dirty="0"/>
              <a:t> Asia Pacific Mediation Forum: ‘Synergizing Eastern and Western Constructs of Mediation Towards Better Understanding' Lombok</a:t>
            </a:r>
            <a:r>
              <a:rPr lang="en-US" sz="3200" dirty="0" smtClean="0"/>
              <a:t>, </a:t>
            </a:r>
            <a:r>
              <a:rPr lang="en-US" sz="3200" dirty="0"/>
              <a:t>Indonesia,  10-12</a:t>
            </a:r>
            <a:r>
              <a:rPr lang="en-US" sz="3200" baseline="30000" dirty="0"/>
              <a:t>th</a:t>
            </a:r>
            <a:r>
              <a:rPr lang="en-US" sz="3200" dirty="0"/>
              <a:t> February 2016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2784143"/>
            <a:ext cx="7925937" cy="2854657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Challenges of Inter-Religious </a:t>
            </a:r>
            <a:r>
              <a:rPr lang="en-US" sz="28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Peace-building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a Post-Conflict </a:t>
            </a:r>
            <a:r>
              <a:rPr lang="en-US" sz="28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Context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endParaRPr lang="en-US" sz="2400" b="1" u="sng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Mrs. Laura Coulter –United Mission to Nepal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789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774" y="723331"/>
            <a:ext cx="4954136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GB" sz="2400" dirty="0">
                <a:solidFill>
                  <a:srgbClr val="FFFFFF"/>
                </a:solidFill>
                <a:latin typeface="Times New Roman"/>
              </a:rPr>
              <a:t>Northern Ireland- 1.71 </a:t>
            </a:r>
            <a:r>
              <a:rPr lang="en-GB" sz="2400" dirty="0" smtClean="0">
                <a:solidFill>
                  <a:srgbClr val="FFFFFF"/>
                </a:solidFill>
                <a:latin typeface="Times New Roman"/>
              </a:rPr>
              <a:t>million</a:t>
            </a:r>
          </a:p>
          <a:p>
            <a:pPr marL="342900" lvl="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GB" sz="2400" dirty="0" smtClean="0">
                <a:solidFill>
                  <a:srgbClr val="FFFFFF"/>
                </a:solidFill>
                <a:latin typeface="Times New Roman"/>
              </a:rPr>
              <a:t>Separate from Southern Ireland</a:t>
            </a:r>
          </a:p>
          <a:p>
            <a:pPr marL="342900" lvl="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GB" sz="2400" dirty="0" smtClean="0">
                <a:solidFill>
                  <a:srgbClr val="FFFFFF"/>
                </a:solidFill>
                <a:latin typeface="Times New Roman"/>
              </a:rPr>
              <a:t>Capital –Belfast</a:t>
            </a:r>
          </a:p>
          <a:p>
            <a:pPr marL="342900" lvl="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GB" sz="2400" dirty="0" smtClean="0">
                <a:solidFill>
                  <a:srgbClr val="FFFFFF"/>
                </a:solidFill>
                <a:latin typeface="Times New Roman"/>
              </a:rPr>
              <a:t>Nationalities- British/Irish</a:t>
            </a:r>
            <a:endParaRPr lang="en-GB" sz="2400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097" y="0"/>
            <a:ext cx="3692600" cy="3971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44" y="2438982"/>
            <a:ext cx="4605369" cy="3115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376" y="3432376"/>
            <a:ext cx="3817237" cy="285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15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73" y="274638"/>
            <a:ext cx="6687403" cy="3232837"/>
          </a:xfrm>
        </p:spPr>
        <p:txBody>
          <a:bodyPr/>
          <a:lstStyle/>
          <a:p>
            <a:pPr algn="l"/>
            <a:r>
              <a:rPr lang="en-US" dirty="0"/>
              <a:t>Y</a:t>
            </a:r>
            <a:r>
              <a:rPr lang="en-US" dirty="0" smtClean="0"/>
              <a:t>ears of violent conflict 1968-1998</a:t>
            </a:r>
            <a:br>
              <a:rPr lang="en-US" dirty="0" smtClean="0"/>
            </a:br>
            <a:r>
              <a:rPr lang="en-US" sz="2000" dirty="0" smtClean="0"/>
              <a:t>Issue- constitutional status of Northern Ireland</a:t>
            </a:r>
            <a:br>
              <a:rPr lang="en-US" sz="2000" dirty="0" smtClean="0"/>
            </a:br>
            <a:r>
              <a:rPr lang="en-US" sz="2000" dirty="0" smtClean="0"/>
              <a:t>Paramilitary groups, loyalist/republican carried out </a:t>
            </a:r>
            <a:br>
              <a:rPr lang="en-US" sz="2000" dirty="0" smtClean="0"/>
            </a:br>
            <a:r>
              <a:rPr lang="en-US" sz="2000" dirty="0" smtClean="0"/>
              <a:t>80% killing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British army deployed to keep peace </a:t>
            </a:r>
            <a:br>
              <a:rPr lang="en-US" sz="2000" dirty="0" smtClean="0"/>
            </a:br>
            <a:r>
              <a:rPr lang="en-US" sz="2000" dirty="0" smtClean="0"/>
              <a:t>3,6000 deaths and many injuries, more than 15,000 bombs</a:t>
            </a:r>
            <a:br>
              <a:rPr lang="en-US" sz="2000" dirty="0" smtClean="0"/>
            </a:br>
            <a:r>
              <a:rPr lang="en-US" sz="2000" dirty="0" smtClean="0"/>
              <a:t>1998- Good Friday Peace Agreement signed</a:t>
            </a:r>
            <a:br>
              <a:rPr lang="en-US" sz="20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5833" y="158896"/>
            <a:ext cx="3143569" cy="217646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73" y="3616019"/>
            <a:ext cx="4565884" cy="2545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251" y="3167144"/>
            <a:ext cx="4194390" cy="299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99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world today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8705" y="1315566"/>
            <a:ext cx="3468237" cy="1901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687" y="3787187"/>
            <a:ext cx="2962275" cy="1835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40" y="3787188"/>
            <a:ext cx="2032280" cy="2047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038448"/>
            <a:ext cx="2470528" cy="24556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728" y="1896108"/>
            <a:ext cx="2953959" cy="21303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4187" y="4265655"/>
            <a:ext cx="2857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55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Harnessing Religion’s Potential for Peace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344" y="1729582"/>
            <a:ext cx="3466532" cy="318639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199" y="1600201"/>
            <a:ext cx="6571398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Global Covenant</a:t>
            </a:r>
          </a:p>
          <a:p>
            <a:pPr marL="0" indent="0">
              <a:buNone/>
            </a:pPr>
            <a:r>
              <a:rPr lang="en-US" dirty="0" smtClean="0"/>
              <a:t> ‘</a:t>
            </a:r>
            <a:r>
              <a:rPr lang="en-US" b="1" i="1" dirty="0" smtClean="0"/>
              <a:t>a concerted international </a:t>
            </a:r>
          </a:p>
          <a:p>
            <a:pPr marL="0" indent="0">
              <a:buNone/>
            </a:pPr>
            <a:r>
              <a:rPr lang="en-US" b="1" i="1" dirty="0" smtClean="0"/>
              <a:t>response is needed to prevent</a:t>
            </a:r>
          </a:p>
          <a:p>
            <a:pPr marL="0" indent="0">
              <a:buNone/>
            </a:pPr>
            <a:r>
              <a:rPr lang="en-US" b="1" i="1" dirty="0" smtClean="0"/>
              <a:t> and reduce religion related </a:t>
            </a:r>
          </a:p>
          <a:p>
            <a:pPr marL="0" indent="0">
              <a:buNone/>
            </a:pPr>
            <a:r>
              <a:rPr lang="en-US" b="1" i="1" dirty="0" smtClean="0"/>
              <a:t>violence and to increase </a:t>
            </a:r>
          </a:p>
          <a:p>
            <a:pPr marL="0" indent="0">
              <a:buNone/>
            </a:pPr>
            <a:r>
              <a:rPr lang="en-US" b="1" i="1" dirty="0"/>
              <a:t>r</a:t>
            </a:r>
            <a:r>
              <a:rPr lang="en-US" b="1" i="1" dirty="0" smtClean="0"/>
              <a:t>egional stability and </a:t>
            </a:r>
          </a:p>
          <a:p>
            <a:pPr marL="0" indent="0">
              <a:buNone/>
            </a:pPr>
            <a:r>
              <a:rPr lang="en-US" b="1" i="1" dirty="0" smtClean="0"/>
              <a:t>community resilience</a:t>
            </a:r>
            <a:r>
              <a:rPr lang="en-US" b="1" dirty="0" smtClean="0"/>
              <a:t>’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886644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485922"/>
          </a:xfrm>
        </p:spPr>
        <p:txBody>
          <a:bodyPr/>
          <a:lstStyle/>
          <a:p>
            <a:r>
              <a:rPr lang="en-US" dirty="0" smtClean="0"/>
              <a:t>The value of Inter-faith Dialogue:</a:t>
            </a:r>
            <a:br>
              <a:rPr lang="en-US" dirty="0" smtClean="0"/>
            </a:br>
            <a:r>
              <a:rPr lang="en-US" sz="3200" dirty="0" smtClean="0"/>
              <a:t>how it can build a peaceful society……………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34" y="1760561"/>
            <a:ext cx="5636526" cy="3554249"/>
          </a:xfrm>
        </p:spPr>
      </p:pic>
      <p:sp>
        <p:nvSpPr>
          <p:cNvPr id="5" name="TextBox 4"/>
          <p:cNvSpPr txBox="1"/>
          <p:nvPr/>
        </p:nvSpPr>
        <p:spPr>
          <a:xfrm flipH="1">
            <a:off x="4435521" y="2081033"/>
            <a:ext cx="4251277" cy="707886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algn="ctr"/>
            <a:r>
              <a:rPr lang="en-US" sz="2000" b="1" i="0" dirty="0" smtClean="0"/>
              <a:t>Activities that help to accumulate good-will</a:t>
            </a:r>
            <a:endParaRPr lang="en-US" sz="2000" b="1" i="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603009" y="4737571"/>
            <a:ext cx="4002449" cy="707886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algn="ctr"/>
            <a:r>
              <a:rPr lang="en-US" sz="2000" b="1" dirty="0" smtClean="0"/>
              <a:t>Drain- spoilers who use fear/violence to achieve goals</a:t>
            </a:r>
            <a:endParaRPr lang="en-US" sz="2000" b="1" i="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965278" y="2702708"/>
            <a:ext cx="2470243" cy="400110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pPr algn="ctr"/>
            <a:r>
              <a:rPr lang="en-US" sz="2000" b="1" i="0" dirty="0" smtClean="0"/>
              <a:t>Water = good-will</a:t>
            </a:r>
            <a:endParaRPr lang="en-US" sz="2000" b="1" i="0" dirty="0" smtClean="0"/>
          </a:p>
        </p:txBody>
      </p:sp>
    </p:spTree>
    <p:extLst>
      <p:ext uri="{BB962C8B-B14F-4D97-AF65-F5344CB8AC3E}">
        <p14:creationId xmlns:p14="http://schemas.microsoft.com/office/powerpoint/2010/main" val="4294237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to promote peaceful co-existence (Horowtiz 2000)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1504"/>
            <a:ext cx="8229600" cy="4324660"/>
          </a:xfrm>
        </p:spPr>
        <p:txBody>
          <a:bodyPr/>
          <a:lstStyle/>
          <a:p>
            <a:r>
              <a:rPr lang="en-US" sz="4800" dirty="0" smtClean="0"/>
              <a:t>Promotive Strategies</a:t>
            </a:r>
          </a:p>
          <a:p>
            <a:r>
              <a:rPr lang="en-US" sz="4800" dirty="0" smtClean="0"/>
              <a:t>Preventive Approach</a:t>
            </a:r>
          </a:p>
          <a:p>
            <a:r>
              <a:rPr lang="en-US" sz="4800" dirty="0" smtClean="0"/>
              <a:t>Pre-emptive Actions 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020" y="4268843"/>
            <a:ext cx="4851779" cy="213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3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499570"/>
          </a:xfrm>
        </p:spPr>
        <p:txBody>
          <a:bodyPr/>
          <a:lstStyle/>
          <a:p>
            <a:r>
              <a:rPr lang="en-US" dirty="0" smtClean="0"/>
              <a:t>Challenges of Inter-faith Dialogue</a:t>
            </a:r>
            <a:br>
              <a:rPr lang="en-US" dirty="0" smtClean="0"/>
            </a:br>
            <a:r>
              <a:rPr lang="en-US" dirty="0" err="1" smtClean="0"/>
              <a:t>Aamir</a:t>
            </a:r>
            <a:r>
              <a:rPr lang="en-US" dirty="0" smtClean="0"/>
              <a:t> </a:t>
            </a:r>
            <a:r>
              <a:rPr lang="en-US" dirty="0" err="1" smtClean="0"/>
              <a:t>Hussain</a:t>
            </a:r>
            <a:r>
              <a:rPr lang="en-US" dirty="0" smtClean="0"/>
              <a:t> (2014)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4209"/>
            <a:ext cx="8229600" cy="4351955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4800" dirty="0" smtClean="0"/>
              <a:t>lack of focus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800" dirty="0" smtClean="0"/>
              <a:t>Compromise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800" dirty="0" smtClean="0"/>
              <a:t>Proselytizing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800" dirty="0" smtClean="0"/>
              <a:t>Suspicion 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830" y="2019870"/>
            <a:ext cx="3807725" cy="296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34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MN Blue Widescreen 2.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anchor="b"/>
      <a:lstStyle>
        <a:defPPr algn="ctr">
          <a:defRPr b="0" i="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Blank Blu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UMN Holding &amp; Closing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2233</TotalTime>
  <Words>232</Words>
  <Application>Microsoft Office PowerPoint</Application>
  <PresentationFormat>On-screen Show (4:3)</PresentationFormat>
  <Paragraphs>51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Times New Roman</vt:lpstr>
      <vt:lpstr>Wingdings</vt:lpstr>
      <vt:lpstr>UMN Blue Widescreen 2.0</vt:lpstr>
      <vt:lpstr>Blank Blue Slide</vt:lpstr>
      <vt:lpstr>UMN Holding &amp; Closing Page</vt:lpstr>
      <vt:lpstr>PowerPoint Presentation</vt:lpstr>
      <vt:lpstr>7th Asia Pacific Mediation Forum: ‘Synergizing Eastern and Western Constructs of Mediation Towards Better Understanding' Lombok, Indonesia,  10-12th February 2016 </vt:lpstr>
      <vt:lpstr>PowerPoint Presentation</vt:lpstr>
      <vt:lpstr>Years of violent conflict 1968-1998 Issue- constitutional status of Northern Ireland Paramilitary groups, loyalist/republican carried out  80% killing  British army deployed to keep peace  3,6000 deaths and many injuries, more than 15,000 bombs 1998- Good Friday Peace Agreement signed  </vt:lpstr>
      <vt:lpstr>Our world today</vt:lpstr>
      <vt:lpstr>Harnessing Religion’s Potential for Peace</vt:lpstr>
      <vt:lpstr>The value of Inter-faith Dialogue: how it can build a peaceful society……………</vt:lpstr>
      <vt:lpstr>Strategies to promote peaceful co-existence (Horowtiz 2000)</vt:lpstr>
      <vt:lpstr>Challenges of Inter-faith Dialogue Aamir Hussain (2014)</vt:lpstr>
      <vt:lpstr>Nepal </vt:lpstr>
      <vt:lpstr>Morang Inter-faith Group</vt:lpstr>
      <vt:lpstr>ACTIVITIES</vt:lpstr>
      <vt:lpstr>Challenges </vt:lpstr>
      <vt:lpstr>‘’Peace is a daily, a weekly, a monthly process, gradually changing opinions, slowly eroding old barriers, quietly building new structures’’  John F. Kennedy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 Rawlings</dc:creator>
  <cp:lastModifiedBy>Laura</cp:lastModifiedBy>
  <cp:revision>67</cp:revision>
  <cp:lastPrinted>2016-02-05T06:21:40Z</cp:lastPrinted>
  <dcterms:created xsi:type="dcterms:W3CDTF">2015-03-03T04:55:58Z</dcterms:created>
  <dcterms:modified xsi:type="dcterms:W3CDTF">2016-02-05T06:23:28Z</dcterms:modified>
</cp:coreProperties>
</file>